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6" r:id="rId5"/>
    <p:sldId id="260" r:id="rId6"/>
    <p:sldId id="261" r:id="rId7"/>
    <p:sldId id="294" r:id="rId8"/>
    <p:sldId id="293" r:id="rId9"/>
    <p:sldId id="268" r:id="rId10"/>
    <p:sldId id="295" r:id="rId11"/>
    <p:sldId id="267" r:id="rId12"/>
    <p:sldId id="298" r:id="rId13"/>
    <p:sldId id="299" r:id="rId14"/>
    <p:sldId id="269" r:id="rId15"/>
    <p:sldId id="280" r:id="rId16"/>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F9"/>
    <a:srgbClr val="6EB0FC"/>
    <a:srgbClr val="005AC7"/>
    <a:srgbClr val="FAA078"/>
    <a:srgbClr val="F66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67D9F-05DA-4B21-B141-4346B815713D}" v="45" dt="2023-05-07T16:33:40.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5"/>
    <p:restoredTop sz="96327"/>
  </p:normalViewPr>
  <p:slideViewPr>
    <p:cSldViewPr snapToGrid="0" snapToObjects="1">
      <p:cViewPr varScale="1">
        <p:scale>
          <a:sx n="122" d="100"/>
          <a:sy n="122" d="100"/>
        </p:scale>
        <p:origin x="86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133AA-4412-C54B-B973-9B6119D94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93D96775-75EC-034B-9BF1-7E9D687AE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2021-06-30</a:t>
            </a:r>
            <a:endParaRPr lang="en-LT"/>
          </a:p>
        </p:txBody>
      </p:sp>
      <p:sp>
        <p:nvSpPr>
          <p:cNvPr id="4" name="Footer Placeholder 3">
            <a:extLst>
              <a:ext uri="{FF2B5EF4-FFF2-40B4-BE49-F238E27FC236}">
                <a16:creationId xmlns:a16="http://schemas.microsoft.com/office/drawing/2014/main" id="{5360D385-0354-9343-8640-5B3E70AD2C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0362B761-9CAE-0E45-9FF7-EC1794E36F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17BD6-3A5B-C84D-B9DB-41D0F7BCC9C9}" type="slidenum">
              <a:rPr lang="en-LT" smtClean="0"/>
              <a:t>‹#›</a:t>
            </a:fld>
            <a:endParaRPr lang="en-LT"/>
          </a:p>
        </p:txBody>
      </p:sp>
    </p:spTree>
    <p:extLst>
      <p:ext uri="{BB962C8B-B14F-4D97-AF65-F5344CB8AC3E}">
        <p14:creationId xmlns:p14="http://schemas.microsoft.com/office/powerpoint/2010/main" val="25646294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2021-06-30</a:t>
            </a:r>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0C3EE-6A77-A144-8C33-34F0C73E009B}" type="slidenum">
              <a:rPr lang="en-LT" smtClean="0"/>
              <a:t>‹#›</a:t>
            </a:fld>
            <a:endParaRPr lang="en-LT"/>
          </a:p>
        </p:txBody>
      </p:sp>
    </p:spTree>
    <p:extLst>
      <p:ext uri="{BB962C8B-B14F-4D97-AF65-F5344CB8AC3E}">
        <p14:creationId xmlns:p14="http://schemas.microsoft.com/office/powerpoint/2010/main" val="18881023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 title">
    <p:bg>
      <p:bgPr>
        <a:solidFill>
          <a:srgbClr val="E7F0F9"/>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6263A1-7DA1-CC4A-A138-F27A7453BE64}"/>
              </a:ext>
            </a:extLst>
          </p:cNvPr>
          <p:cNvPicPr>
            <a:picLocks noChangeAspect="1"/>
          </p:cNvPicPr>
          <p:nvPr userDrawn="1"/>
        </p:nvPicPr>
        <p:blipFill>
          <a:blip r:embed="rId2"/>
          <a:stretch>
            <a:fillRect/>
          </a:stretch>
        </p:blipFill>
        <p:spPr>
          <a:xfrm>
            <a:off x="7655942" y="2357289"/>
            <a:ext cx="4244874" cy="3728269"/>
          </a:xfrm>
          <a:prstGeom prst="rect">
            <a:avLst/>
          </a:prstGeom>
        </p:spPr>
      </p:pic>
      <p:pic>
        <p:nvPicPr>
          <p:cNvPr id="14" name="Picture 13">
            <a:extLst>
              <a:ext uri="{FF2B5EF4-FFF2-40B4-BE49-F238E27FC236}">
                <a16:creationId xmlns:a16="http://schemas.microsoft.com/office/drawing/2014/main" id="{EE850C69-BA47-824B-80DB-36926F26332B}"/>
              </a:ext>
            </a:extLst>
          </p:cNvPr>
          <p:cNvPicPr>
            <a:picLocks noChangeAspect="1"/>
          </p:cNvPicPr>
          <p:nvPr userDrawn="1"/>
        </p:nvPicPr>
        <p:blipFill rotWithShape="1">
          <a:blip r:embed="rId3"/>
          <a:srcRect t="5244"/>
          <a:stretch/>
        </p:blipFill>
        <p:spPr>
          <a:xfrm>
            <a:off x="713947" y="0"/>
            <a:ext cx="6373217" cy="6521456"/>
          </a:xfrm>
          <a:prstGeom prst="rect">
            <a:avLst/>
          </a:prstGeom>
        </p:spPr>
      </p:pic>
      <p:sp>
        <p:nvSpPr>
          <p:cNvPr id="4" name="Date Placeholder 3">
            <a:extLst>
              <a:ext uri="{FF2B5EF4-FFF2-40B4-BE49-F238E27FC236}">
                <a16:creationId xmlns:a16="http://schemas.microsoft.com/office/drawing/2014/main" id="{56E2548C-5791-C941-B7C4-11E64F01C9F7}"/>
              </a:ext>
            </a:extLst>
          </p:cNvPr>
          <p:cNvSpPr>
            <a:spLocks noGrp="1"/>
          </p:cNvSpPr>
          <p:nvPr>
            <p:ph type="dt" sz="half" idx="10"/>
          </p:nvPr>
        </p:nvSpPr>
        <p:spPr>
          <a:xfrm>
            <a:off x="5436972" y="991509"/>
            <a:ext cx="1346987" cy="365125"/>
          </a:xfrm>
        </p:spPr>
        <p:txBody>
          <a:bodyPr anchor="t"/>
          <a:lstStyle>
            <a:lvl1pPr algn="r">
              <a:defRPr sz="1600">
                <a:solidFill>
                  <a:schemeClr val="bg1"/>
                </a:solidFill>
                <a:latin typeface="Arial" panose="020B0604020202020204" pitchFamily="34" charset="0"/>
                <a:cs typeface="Arial" panose="020B0604020202020204" pitchFamily="34" charset="0"/>
              </a:defRPr>
            </a:lvl1pPr>
          </a:lstStyle>
          <a:p>
            <a:fld id="{1FE2C8BA-0D47-804E-9CCD-E536BDD3649C}" type="datetime1">
              <a:rPr lang="en-US" smtClean="0"/>
              <a:t>5/8/2023</a:t>
            </a:fld>
            <a:endParaRPr lang="en-LT" dirty="0"/>
          </a:p>
        </p:txBody>
      </p:sp>
      <p:sp>
        <p:nvSpPr>
          <p:cNvPr id="9" name="Text Placeholder 8">
            <a:extLst>
              <a:ext uri="{FF2B5EF4-FFF2-40B4-BE49-F238E27FC236}">
                <a16:creationId xmlns:a16="http://schemas.microsoft.com/office/drawing/2014/main" id="{C386987A-7D3F-AE48-8178-5C08A307D755}"/>
              </a:ext>
            </a:extLst>
          </p:cNvPr>
          <p:cNvSpPr>
            <a:spLocks noGrp="1"/>
          </p:cNvSpPr>
          <p:nvPr>
            <p:ph type="body" sz="quarter" idx="13"/>
          </p:nvPr>
        </p:nvSpPr>
        <p:spPr>
          <a:xfrm>
            <a:off x="1235075" y="1007576"/>
            <a:ext cx="2298957" cy="364824"/>
          </a:xfrm>
        </p:spPr>
        <p:txBody>
          <a:bodyPr>
            <a:noAutofit/>
          </a:bodyPr>
          <a:lstStyle>
            <a:lvl1pPr marL="0" indent="0">
              <a:buFontTx/>
              <a:buNone/>
              <a:defRPr sz="1600">
                <a:solidFill>
                  <a:schemeClr val="bg1"/>
                </a:solidFill>
                <a:latin typeface="Arial" panose="020B0604020202020204" pitchFamily="34" charset="0"/>
                <a:cs typeface="Arial" panose="020B0604020202020204" pitchFamily="34" charset="0"/>
              </a:defRPr>
            </a:lvl1pPr>
            <a:lvl2pPr marL="457200" indent="0">
              <a:buFontTx/>
              <a:buNone/>
              <a:defRPr sz="1600">
                <a:solidFill>
                  <a:schemeClr val="bg1"/>
                </a:solidFill>
                <a:latin typeface="Arial" panose="020B0604020202020204" pitchFamily="34" charset="0"/>
                <a:cs typeface="Arial" panose="020B0604020202020204" pitchFamily="34" charset="0"/>
              </a:defRPr>
            </a:lvl2pPr>
            <a:lvl3pPr marL="914400" indent="0">
              <a:buFontTx/>
              <a:buNone/>
              <a:defRPr sz="1600">
                <a:solidFill>
                  <a:schemeClr val="bg1"/>
                </a:solidFill>
                <a:latin typeface="Arial" panose="020B0604020202020204" pitchFamily="34" charset="0"/>
                <a:cs typeface="Arial" panose="020B0604020202020204" pitchFamily="34" charset="0"/>
              </a:defRPr>
            </a:lvl3pPr>
            <a:lvl4pPr marL="1371600" indent="0">
              <a:buFontTx/>
              <a:buNone/>
              <a:defRPr sz="1600">
                <a:solidFill>
                  <a:schemeClr val="bg1"/>
                </a:solidFill>
                <a:latin typeface="Arial" panose="020B0604020202020204" pitchFamily="34" charset="0"/>
                <a:cs typeface="Arial" panose="020B0604020202020204" pitchFamily="34" charset="0"/>
              </a:defRPr>
            </a:lvl4pPr>
            <a:lvl5pPr marL="1828800" indent="0">
              <a:buFontTx/>
              <a:buNone/>
              <a:defRPr sz="16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11" name="Straight Connector 10">
            <a:extLst>
              <a:ext uri="{FF2B5EF4-FFF2-40B4-BE49-F238E27FC236}">
                <a16:creationId xmlns:a16="http://schemas.microsoft.com/office/drawing/2014/main" id="{CB63AE95-6974-D54D-A793-59A0D632DB03}"/>
              </a:ext>
            </a:extLst>
          </p:cNvPr>
          <p:cNvCxnSpPr>
            <a:cxnSpLocks/>
          </p:cNvCxnSpPr>
          <p:nvPr userDrawn="1"/>
        </p:nvCxnSpPr>
        <p:spPr>
          <a:xfrm>
            <a:off x="3649717" y="1204480"/>
            <a:ext cx="221437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45E27A20-53DC-8640-8D25-B3BCDC5C9747}"/>
              </a:ext>
            </a:extLst>
          </p:cNvPr>
          <p:cNvSpPr>
            <a:spLocks noGrp="1"/>
          </p:cNvSpPr>
          <p:nvPr>
            <p:ph type="body" sz="quarter" idx="14"/>
          </p:nvPr>
        </p:nvSpPr>
        <p:spPr>
          <a:xfrm>
            <a:off x="1235075" y="1817688"/>
            <a:ext cx="5548313" cy="2101850"/>
          </a:xfrm>
        </p:spPr>
        <p:txBody>
          <a:bodyPr>
            <a:noAutofit/>
          </a:bodyPr>
          <a:lstStyle>
            <a:lvl1pPr marL="0" indent="0">
              <a:buFontTx/>
              <a:buNone/>
              <a:defRPr sz="5400" b="1" i="0">
                <a:solidFill>
                  <a:schemeClr val="bg1"/>
                </a:solidFill>
                <a:latin typeface="Arial" panose="020B0604020202020204" pitchFamily="34" charset="0"/>
                <a:cs typeface="Arial" panose="020B0604020202020204" pitchFamily="34" charset="0"/>
              </a:defRPr>
            </a:lvl1pPr>
            <a:lvl2pPr marL="457200" indent="0">
              <a:buFontTx/>
              <a:buNone/>
              <a:defRPr sz="5400" b="1" i="0">
                <a:solidFill>
                  <a:schemeClr val="bg1"/>
                </a:solidFill>
                <a:latin typeface="Arial" panose="020B0604020202020204" pitchFamily="34" charset="0"/>
                <a:cs typeface="Arial" panose="020B0604020202020204" pitchFamily="34" charset="0"/>
              </a:defRPr>
            </a:lvl2pPr>
            <a:lvl3pPr marL="914400" indent="0">
              <a:buFontTx/>
              <a:buNone/>
              <a:defRPr sz="5400" b="1" i="0">
                <a:solidFill>
                  <a:schemeClr val="bg1"/>
                </a:solidFill>
                <a:latin typeface="Arial" panose="020B0604020202020204" pitchFamily="34" charset="0"/>
                <a:cs typeface="Arial" panose="020B0604020202020204" pitchFamily="34" charset="0"/>
              </a:defRPr>
            </a:lvl3pPr>
            <a:lvl4pPr marL="1371600" indent="0">
              <a:buFontTx/>
              <a:buNone/>
              <a:defRPr sz="5400" b="1" i="0">
                <a:solidFill>
                  <a:schemeClr val="bg1"/>
                </a:solidFill>
                <a:latin typeface="Arial" panose="020B0604020202020204" pitchFamily="34" charset="0"/>
                <a:cs typeface="Arial" panose="020B0604020202020204" pitchFamily="34" charset="0"/>
              </a:defRPr>
            </a:lvl4pPr>
            <a:lvl5pPr marL="1828800" indent="0">
              <a:buFontTx/>
              <a:buNone/>
              <a:defRPr sz="5400" b="1" i="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8" name="Text Placeholder 17">
            <a:extLst>
              <a:ext uri="{FF2B5EF4-FFF2-40B4-BE49-F238E27FC236}">
                <a16:creationId xmlns:a16="http://schemas.microsoft.com/office/drawing/2014/main" id="{BC5DD4C2-9233-904F-959C-3B969D71B471}"/>
              </a:ext>
            </a:extLst>
          </p:cNvPr>
          <p:cNvSpPr>
            <a:spLocks noGrp="1"/>
          </p:cNvSpPr>
          <p:nvPr>
            <p:ph type="body" sz="quarter" idx="15"/>
          </p:nvPr>
        </p:nvSpPr>
        <p:spPr>
          <a:xfrm>
            <a:off x="1235075" y="4184157"/>
            <a:ext cx="5548313" cy="592138"/>
          </a:xfrm>
        </p:spPr>
        <p:txBody>
          <a:bodyPr>
            <a:normAutofit/>
          </a:bodyPr>
          <a:lstStyle>
            <a:lvl1pPr marL="0" indent="0">
              <a:buFontTx/>
              <a:buNone/>
              <a:defRPr sz="160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latin typeface="Arial" panose="020B0604020202020204" pitchFamily="34" charset="0"/>
                <a:cs typeface="Arial" panose="020B0604020202020204" pitchFamily="34" charset="0"/>
              </a:defRPr>
            </a:lvl2pPr>
            <a:lvl3pPr marL="914400" indent="0">
              <a:buFontTx/>
              <a:buNone/>
              <a:defRPr>
                <a:solidFill>
                  <a:schemeClr val="bg1"/>
                </a:solidFill>
                <a:latin typeface="Arial" panose="020B0604020202020204" pitchFamily="34" charset="0"/>
                <a:cs typeface="Arial" panose="020B0604020202020204" pitchFamily="34" charset="0"/>
              </a:defRPr>
            </a:lvl3pPr>
            <a:lvl4pPr marL="1371600" indent="0">
              <a:buFontTx/>
              <a:buNone/>
              <a:defRPr>
                <a:solidFill>
                  <a:schemeClr val="bg1"/>
                </a:solidFill>
                <a:latin typeface="Arial" panose="020B0604020202020204" pitchFamily="34" charset="0"/>
                <a:cs typeface="Arial" panose="020B0604020202020204" pitchFamily="34" charset="0"/>
              </a:defRPr>
            </a:lvl4pPr>
            <a:lvl5pPr marL="1828800" indent="0">
              <a:buFontTx/>
              <a:buNone/>
              <a:defRPr>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pic>
        <p:nvPicPr>
          <p:cNvPr id="2" name="Picture 1">
            <a:extLst>
              <a:ext uri="{FF2B5EF4-FFF2-40B4-BE49-F238E27FC236}">
                <a16:creationId xmlns:a16="http://schemas.microsoft.com/office/drawing/2014/main" id="{8CD1BAAE-A038-A549-875A-BC801BDA4F4A}"/>
              </a:ext>
            </a:extLst>
          </p:cNvPr>
          <p:cNvPicPr>
            <a:picLocks noChangeAspect="1"/>
          </p:cNvPicPr>
          <p:nvPr userDrawn="1"/>
        </p:nvPicPr>
        <p:blipFill>
          <a:blip r:embed="rId4"/>
          <a:stretch>
            <a:fillRect/>
          </a:stretch>
        </p:blipFill>
        <p:spPr>
          <a:xfrm>
            <a:off x="8499915" y="1093528"/>
            <a:ext cx="2178942" cy="736209"/>
          </a:xfrm>
          <a:prstGeom prst="rect">
            <a:avLst/>
          </a:prstGeom>
        </p:spPr>
      </p:pic>
    </p:spTree>
    <p:extLst>
      <p:ext uri="{BB962C8B-B14F-4D97-AF65-F5344CB8AC3E}">
        <p14:creationId xmlns:p14="http://schemas.microsoft.com/office/powerpoint/2010/main" val="41882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838200" y="365125"/>
            <a:ext cx="542275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838200" y="2525718"/>
            <a:ext cx="5422751"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10" name="Straight Connector 9">
            <a:extLst>
              <a:ext uri="{FF2B5EF4-FFF2-40B4-BE49-F238E27FC236}">
                <a16:creationId xmlns:a16="http://schemas.microsoft.com/office/drawing/2014/main" id="{14EDCD8C-5B87-9D41-9452-31727B8221F9}"/>
              </a:ext>
            </a:extLst>
          </p:cNvPr>
          <p:cNvCxnSpPr>
            <a:cxnSpLocks/>
          </p:cNvCxnSpPr>
          <p:nvPr userDrawn="1"/>
        </p:nvCxnSpPr>
        <p:spPr>
          <a:xfrm>
            <a:off x="2402958" y="6500566"/>
            <a:ext cx="8868016"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BFA5515-9B60-8148-8C75-812FCC995A58}"/>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41298151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1260001" y="1935741"/>
            <a:ext cx="9685468" cy="1794917"/>
          </a:xfrm>
        </p:spPr>
        <p:txBody>
          <a:bodyPr anchor="t">
            <a:normAutofit/>
          </a:bodyPr>
          <a:lstStyle>
            <a:lvl1pPr algn="ct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dirty="0"/>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3384624" y="4008358"/>
            <a:ext cx="5422751" cy="2039689"/>
          </a:xfrm>
        </p:spPr>
        <p:txBody>
          <a:bodyPr>
            <a:normAutofit/>
          </a:bodyPr>
          <a:lstStyle>
            <a:lvl1pPr marL="0" indent="0" algn="ctr">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10" name="Straight Connector 9">
            <a:extLst>
              <a:ext uri="{FF2B5EF4-FFF2-40B4-BE49-F238E27FC236}">
                <a16:creationId xmlns:a16="http://schemas.microsoft.com/office/drawing/2014/main" id="{61537B43-45DF-D74E-9BD5-A37BAD6EF24D}"/>
              </a:ext>
            </a:extLst>
          </p:cNvPr>
          <p:cNvCxnSpPr>
            <a:cxnSpLocks/>
          </p:cNvCxnSpPr>
          <p:nvPr userDrawn="1"/>
        </p:nvCxnSpPr>
        <p:spPr>
          <a:xfrm>
            <a:off x="2402958" y="6500566"/>
            <a:ext cx="8868016"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E7D5DB-90B1-8C47-9FFD-929D7F8D183A}"/>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12507797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hoto+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8CA33-5FC7-B844-9B0A-93B715620873}"/>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6" name="Slide Number Placeholder 4">
            <a:extLst>
              <a:ext uri="{FF2B5EF4-FFF2-40B4-BE49-F238E27FC236}">
                <a16:creationId xmlns:a16="http://schemas.microsoft.com/office/drawing/2014/main" id="{E01716F0-E882-6742-BDB1-01C2F6B24C7A}"/>
              </a:ext>
            </a:extLst>
          </p:cNvPr>
          <p:cNvSpPr>
            <a:spLocks noGrp="1"/>
          </p:cNvSpPr>
          <p:nvPr>
            <p:ph type="sldNum" sz="quarter" idx="12"/>
          </p:nvPr>
        </p:nvSpPr>
        <p:spPr>
          <a:xfrm>
            <a:off x="3840951" y="6305557"/>
            <a:ext cx="166116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cxnSp>
        <p:nvCxnSpPr>
          <p:cNvPr id="7" name="Straight Connector 6">
            <a:extLst>
              <a:ext uri="{FF2B5EF4-FFF2-40B4-BE49-F238E27FC236}">
                <a16:creationId xmlns:a16="http://schemas.microsoft.com/office/drawing/2014/main" id="{A7093C30-6B7C-2B4F-828D-3DBE045344D2}"/>
              </a:ext>
            </a:extLst>
          </p:cNvPr>
          <p:cNvCxnSpPr>
            <a:cxnSpLocks/>
          </p:cNvCxnSpPr>
          <p:nvPr userDrawn="1"/>
        </p:nvCxnSpPr>
        <p:spPr>
          <a:xfrm>
            <a:off x="2392680" y="6489590"/>
            <a:ext cx="267894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680C1CE-B657-E949-B533-79A0B053DCA5}"/>
              </a:ext>
            </a:extLst>
          </p:cNvPr>
          <p:cNvSpPr>
            <a:spLocks noGrp="1"/>
          </p:cNvSpPr>
          <p:nvPr>
            <p:ph type="title"/>
          </p:nvPr>
        </p:nvSpPr>
        <p:spPr>
          <a:xfrm>
            <a:off x="838200" y="365125"/>
            <a:ext cx="4663911" cy="1325563"/>
          </a:xfrm>
        </p:spPr>
        <p:txBody>
          <a:bodyPr anchor="t">
            <a:normAutofit/>
          </a:bodyPr>
          <a:lstStyle>
            <a:lvl1pPr>
              <a:defRPr sz="5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0" name="Text Placeholder 8">
            <a:extLst>
              <a:ext uri="{FF2B5EF4-FFF2-40B4-BE49-F238E27FC236}">
                <a16:creationId xmlns:a16="http://schemas.microsoft.com/office/drawing/2014/main" id="{A9DBEFD6-FB7E-2943-8DF1-FCD00C1F8B67}"/>
              </a:ext>
            </a:extLst>
          </p:cNvPr>
          <p:cNvSpPr>
            <a:spLocks noGrp="1"/>
          </p:cNvSpPr>
          <p:nvPr>
            <p:ph type="body" sz="quarter" idx="13"/>
          </p:nvPr>
        </p:nvSpPr>
        <p:spPr>
          <a:xfrm>
            <a:off x="838201" y="2525718"/>
            <a:ext cx="4663912" cy="3538423"/>
          </a:xfrm>
        </p:spPr>
        <p:txBody>
          <a:bodyPr>
            <a:norm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6096000" y="0"/>
            <a:ext cx="6096000" cy="6858000"/>
          </a:xfrm>
        </p:spPr>
        <p:txBody>
          <a:bodyPr/>
          <a:lstStyle/>
          <a:p>
            <a:endParaRPr lang="en-LT"/>
          </a:p>
        </p:txBody>
      </p:sp>
      <p:pic>
        <p:nvPicPr>
          <p:cNvPr id="13" name="Picture 12">
            <a:extLst>
              <a:ext uri="{FF2B5EF4-FFF2-40B4-BE49-F238E27FC236}">
                <a16:creationId xmlns:a16="http://schemas.microsoft.com/office/drawing/2014/main" id="{C5652182-1B84-5B4E-8C00-F691991861EF}"/>
              </a:ext>
            </a:extLst>
          </p:cNvPr>
          <p:cNvPicPr>
            <a:picLocks noChangeAspect="1"/>
          </p:cNvPicPr>
          <p:nvPr userDrawn="1"/>
        </p:nvPicPr>
        <p:blipFill>
          <a:blip r:embed="rId2"/>
          <a:stretch>
            <a:fillRect/>
          </a:stretch>
        </p:blipFill>
        <p:spPr>
          <a:xfrm>
            <a:off x="766763" y="6406302"/>
            <a:ext cx="1468437" cy="201823"/>
          </a:xfrm>
          <a:prstGeom prst="rect">
            <a:avLst/>
          </a:prstGeom>
        </p:spPr>
      </p:pic>
    </p:spTree>
    <p:extLst>
      <p:ext uri="{BB962C8B-B14F-4D97-AF65-F5344CB8AC3E}">
        <p14:creationId xmlns:p14="http://schemas.microsoft.com/office/powerpoint/2010/main" val="425614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hoto+text_0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0" y="0"/>
            <a:ext cx="6096000" cy="6858000"/>
          </a:xfrm>
        </p:spPr>
        <p:txBody>
          <a:bodyPr/>
          <a:lstStyle/>
          <a:p>
            <a:endParaRPr lang="en-LT" dirty="0"/>
          </a:p>
        </p:txBody>
      </p:sp>
      <p:pic>
        <p:nvPicPr>
          <p:cNvPr id="13" name="Graphic 12">
            <a:extLst>
              <a:ext uri="{FF2B5EF4-FFF2-40B4-BE49-F238E27FC236}">
                <a16:creationId xmlns:a16="http://schemas.microsoft.com/office/drawing/2014/main" id="{250400CD-ABA6-CA49-B00E-BE1165658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62769" y="6410783"/>
            <a:ext cx="2084381" cy="201315"/>
          </a:xfrm>
          <a:prstGeom prst="rect">
            <a:avLst/>
          </a:prstGeom>
        </p:spPr>
      </p:pic>
      <p:sp>
        <p:nvSpPr>
          <p:cNvPr id="14" name="Rectangle 13">
            <a:extLst>
              <a:ext uri="{FF2B5EF4-FFF2-40B4-BE49-F238E27FC236}">
                <a16:creationId xmlns:a16="http://schemas.microsoft.com/office/drawing/2014/main" id="{90B68A45-169B-964A-A406-AA67992A1D9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5" name="Slide Number Placeholder 4">
            <a:extLst>
              <a:ext uri="{FF2B5EF4-FFF2-40B4-BE49-F238E27FC236}">
                <a16:creationId xmlns:a16="http://schemas.microsoft.com/office/drawing/2014/main" id="{FE7E0CF4-341B-A74D-94DB-F23507AC7BF2}"/>
              </a:ext>
            </a:extLst>
          </p:cNvPr>
          <p:cNvSpPr>
            <a:spLocks noGrp="1"/>
          </p:cNvSpPr>
          <p:nvPr>
            <p:ph type="sldNum" sz="quarter" idx="12"/>
          </p:nvPr>
        </p:nvSpPr>
        <p:spPr>
          <a:xfrm>
            <a:off x="9936951" y="6305557"/>
            <a:ext cx="166116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cxnSp>
        <p:nvCxnSpPr>
          <p:cNvPr id="16" name="Straight Connector 15">
            <a:extLst>
              <a:ext uri="{FF2B5EF4-FFF2-40B4-BE49-F238E27FC236}">
                <a16:creationId xmlns:a16="http://schemas.microsoft.com/office/drawing/2014/main" id="{4F3C5341-D83E-D049-A45F-A1F4ACAAD398}"/>
              </a:ext>
            </a:extLst>
          </p:cNvPr>
          <p:cNvCxnSpPr>
            <a:cxnSpLocks/>
          </p:cNvCxnSpPr>
          <p:nvPr userDrawn="1"/>
        </p:nvCxnSpPr>
        <p:spPr>
          <a:xfrm>
            <a:off x="8488680" y="6489590"/>
            <a:ext cx="267894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C448117-799A-0141-BD68-2779D5DE1917}"/>
              </a:ext>
            </a:extLst>
          </p:cNvPr>
          <p:cNvSpPr>
            <a:spLocks noGrp="1"/>
          </p:cNvSpPr>
          <p:nvPr>
            <p:ph type="title"/>
          </p:nvPr>
        </p:nvSpPr>
        <p:spPr>
          <a:xfrm>
            <a:off x="6934200" y="365125"/>
            <a:ext cx="4663911" cy="1325563"/>
          </a:xfrm>
        </p:spPr>
        <p:txBody>
          <a:bodyPr anchor="t">
            <a:normAutofit/>
          </a:bodyPr>
          <a:lstStyle>
            <a:lvl1pPr>
              <a:defRPr sz="5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8" name="Text Placeholder 8">
            <a:extLst>
              <a:ext uri="{FF2B5EF4-FFF2-40B4-BE49-F238E27FC236}">
                <a16:creationId xmlns:a16="http://schemas.microsoft.com/office/drawing/2014/main" id="{775CBB1A-66E5-544C-87DF-670B39B5EAF6}"/>
              </a:ext>
            </a:extLst>
          </p:cNvPr>
          <p:cNvSpPr>
            <a:spLocks noGrp="1"/>
          </p:cNvSpPr>
          <p:nvPr>
            <p:ph type="body" sz="quarter" idx="13"/>
          </p:nvPr>
        </p:nvSpPr>
        <p:spPr>
          <a:xfrm>
            <a:off x="6934201" y="2525718"/>
            <a:ext cx="4663912" cy="3538423"/>
          </a:xfrm>
        </p:spPr>
        <p:txBody>
          <a:bodyPr>
            <a:norm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pic>
        <p:nvPicPr>
          <p:cNvPr id="10" name="Picture 9">
            <a:extLst>
              <a:ext uri="{FF2B5EF4-FFF2-40B4-BE49-F238E27FC236}">
                <a16:creationId xmlns:a16="http://schemas.microsoft.com/office/drawing/2014/main" id="{990EDDC8-68EE-B443-8866-9CCD5D8FE346}"/>
              </a:ext>
            </a:extLst>
          </p:cNvPr>
          <p:cNvPicPr>
            <a:picLocks noChangeAspect="1"/>
          </p:cNvPicPr>
          <p:nvPr userDrawn="1"/>
        </p:nvPicPr>
        <p:blipFill>
          <a:blip r:embed="rId4"/>
          <a:stretch>
            <a:fillRect/>
          </a:stretch>
        </p:blipFill>
        <p:spPr>
          <a:xfrm>
            <a:off x="6861647" y="6402062"/>
            <a:ext cx="1468437" cy="201823"/>
          </a:xfrm>
          <a:prstGeom prst="rect">
            <a:avLst/>
          </a:prstGeom>
        </p:spPr>
      </p:pic>
    </p:spTree>
    <p:extLst>
      <p:ext uri="{BB962C8B-B14F-4D97-AF65-F5344CB8AC3E}">
        <p14:creationId xmlns:p14="http://schemas.microsoft.com/office/powerpoint/2010/main" val="41701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hoto+text_02">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6096000" y="0"/>
            <a:ext cx="6096000" cy="6858000"/>
          </a:xfrm>
        </p:spPr>
        <p:txBody>
          <a:bodyPr/>
          <a:lstStyle/>
          <a:p>
            <a:endParaRPr lang="en-LT"/>
          </a:p>
        </p:txBody>
      </p:sp>
      <p:sp>
        <p:nvSpPr>
          <p:cNvPr id="14" name="Rectangle 13">
            <a:extLst>
              <a:ext uri="{FF2B5EF4-FFF2-40B4-BE49-F238E27FC236}">
                <a16:creationId xmlns:a16="http://schemas.microsoft.com/office/drawing/2014/main" id="{AA03BD03-D481-5F42-B554-01081F93608E}"/>
              </a:ext>
            </a:extLst>
          </p:cNvPr>
          <p:cNvSpPr/>
          <p:nvPr userDrawn="1"/>
        </p:nvSpPr>
        <p:spPr>
          <a:xfrm>
            <a:off x="0" y="0"/>
            <a:ext cx="6096000" cy="6858000"/>
          </a:xfrm>
          <a:prstGeom prst="rect">
            <a:avLst/>
          </a:prstGeom>
          <a:solidFill>
            <a:srgbClr val="E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5" name="Slide Number Placeholder 4">
            <a:extLst>
              <a:ext uri="{FF2B5EF4-FFF2-40B4-BE49-F238E27FC236}">
                <a16:creationId xmlns:a16="http://schemas.microsoft.com/office/drawing/2014/main" id="{6EF937BC-E8A9-1D4C-89E0-120274EAB974}"/>
              </a:ext>
            </a:extLst>
          </p:cNvPr>
          <p:cNvSpPr>
            <a:spLocks noGrp="1"/>
          </p:cNvSpPr>
          <p:nvPr>
            <p:ph type="sldNum" sz="quarter" idx="12"/>
          </p:nvPr>
        </p:nvSpPr>
        <p:spPr>
          <a:xfrm>
            <a:off x="384095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cxnSp>
        <p:nvCxnSpPr>
          <p:cNvPr id="16" name="Straight Connector 15">
            <a:extLst>
              <a:ext uri="{FF2B5EF4-FFF2-40B4-BE49-F238E27FC236}">
                <a16:creationId xmlns:a16="http://schemas.microsoft.com/office/drawing/2014/main" id="{066CCEF1-0138-FD45-88C2-97EDC74306D9}"/>
              </a:ext>
            </a:extLst>
          </p:cNvPr>
          <p:cNvCxnSpPr>
            <a:cxnSpLocks/>
          </p:cNvCxnSpPr>
          <p:nvPr userDrawn="1"/>
        </p:nvCxnSpPr>
        <p:spPr>
          <a:xfrm>
            <a:off x="2392680" y="6489590"/>
            <a:ext cx="2678941"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D3C29AC-4F10-C545-BB41-EACF362A13F5}"/>
              </a:ext>
            </a:extLst>
          </p:cNvPr>
          <p:cNvSpPr>
            <a:spLocks noGrp="1"/>
          </p:cNvSpPr>
          <p:nvPr>
            <p:ph type="title"/>
          </p:nvPr>
        </p:nvSpPr>
        <p:spPr>
          <a:xfrm>
            <a:off x="838200" y="365125"/>
            <a:ext cx="466391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8" name="Text Placeholder 8">
            <a:extLst>
              <a:ext uri="{FF2B5EF4-FFF2-40B4-BE49-F238E27FC236}">
                <a16:creationId xmlns:a16="http://schemas.microsoft.com/office/drawing/2014/main" id="{E424C055-A7D6-3740-A0B5-CBAC749544DE}"/>
              </a:ext>
            </a:extLst>
          </p:cNvPr>
          <p:cNvSpPr>
            <a:spLocks noGrp="1"/>
          </p:cNvSpPr>
          <p:nvPr>
            <p:ph type="body" sz="quarter" idx="13"/>
          </p:nvPr>
        </p:nvSpPr>
        <p:spPr>
          <a:xfrm>
            <a:off x="838201" y="2525718"/>
            <a:ext cx="4663912"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pic>
        <p:nvPicPr>
          <p:cNvPr id="9" name="Picture 8">
            <a:extLst>
              <a:ext uri="{FF2B5EF4-FFF2-40B4-BE49-F238E27FC236}">
                <a16:creationId xmlns:a16="http://schemas.microsoft.com/office/drawing/2014/main" id="{09164B76-3746-1048-9E4D-1DFE5B8AD013}"/>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173244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hoto+text_03">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0" y="0"/>
            <a:ext cx="6096000" cy="6858000"/>
          </a:xfrm>
        </p:spPr>
        <p:txBody>
          <a:bodyPr/>
          <a:lstStyle/>
          <a:p>
            <a:endParaRPr lang="en-LT" dirty="0"/>
          </a:p>
        </p:txBody>
      </p:sp>
      <p:sp>
        <p:nvSpPr>
          <p:cNvPr id="14" name="Rectangle 13">
            <a:extLst>
              <a:ext uri="{FF2B5EF4-FFF2-40B4-BE49-F238E27FC236}">
                <a16:creationId xmlns:a16="http://schemas.microsoft.com/office/drawing/2014/main" id="{EA266492-4786-5A41-AF6F-EFA3EA87E0D1}"/>
              </a:ext>
            </a:extLst>
          </p:cNvPr>
          <p:cNvSpPr/>
          <p:nvPr userDrawn="1"/>
        </p:nvSpPr>
        <p:spPr>
          <a:xfrm>
            <a:off x="6096000" y="0"/>
            <a:ext cx="6096000" cy="6858000"/>
          </a:xfrm>
          <a:prstGeom prst="rect">
            <a:avLst/>
          </a:prstGeom>
          <a:solidFill>
            <a:srgbClr val="E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5" name="Slide Number Placeholder 4">
            <a:extLst>
              <a:ext uri="{FF2B5EF4-FFF2-40B4-BE49-F238E27FC236}">
                <a16:creationId xmlns:a16="http://schemas.microsoft.com/office/drawing/2014/main" id="{9D957393-1788-B04F-8D21-B793CA227169}"/>
              </a:ext>
            </a:extLst>
          </p:cNvPr>
          <p:cNvSpPr>
            <a:spLocks noGrp="1"/>
          </p:cNvSpPr>
          <p:nvPr>
            <p:ph type="sldNum" sz="quarter" idx="12"/>
          </p:nvPr>
        </p:nvSpPr>
        <p:spPr>
          <a:xfrm>
            <a:off x="993695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cxnSp>
        <p:nvCxnSpPr>
          <p:cNvPr id="16" name="Straight Connector 15">
            <a:extLst>
              <a:ext uri="{FF2B5EF4-FFF2-40B4-BE49-F238E27FC236}">
                <a16:creationId xmlns:a16="http://schemas.microsoft.com/office/drawing/2014/main" id="{9428AA98-3A49-9E4A-973E-4B87FA1466F4}"/>
              </a:ext>
            </a:extLst>
          </p:cNvPr>
          <p:cNvCxnSpPr>
            <a:cxnSpLocks/>
          </p:cNvCxnSpPr>
          <p:nvPr userDrawn="1"/>
        </p:nvCxnSpPr>
        <p:spPr>
          <a:xfrm>
            <a:off x="8488680" y="6489590"/>
            <a:ext cx="2678941"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E566BC1-F065-274B-A6B9-5582D91A3E89}"/>
              </a:ext>
            </a:extLst>
          </p:cNvPr>
          <p:cNvSpPr>
            <a:spLocks noGrp="1"/>
          </p:cNvSpPr>
          <p:nvPr>
            <p:ph type="title"/>
          </p:nvPr>
        </p:nvSpPr>
        <p:spPr>
          <a:xfrm>
            <a:off x="6934200" y="365125"/>
            <a:ext cx="466391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8" name="Text Placeholder 8">
            <a:extLst>
              <a:ext uri="{FF2B5EF4-FFF2-40B4-BE49-F238E27FC236}">
                <a16:creationId xmlns:a16="http://schemas.microsoft.com/office/drawing/2014/main" id="{328F9F12-05F4-C349-B043-136F4C857727}"/>
              </a:ext>
            </a:extLst>
          </p:cNvPr>
          <p:cNvSpPr>
            <a:spLocks noGrp="1"/>
          </p:cNvSpPr>
          <p:nvPr>
            <p:ph type="body" sz="quarter" idx="13"/>
          </p:nvPr>
        </p:nvSpPr>
        <p:spPr>
          <a:xfrm>
            <a:off x="6934201" y="2525718"/>
            <a:ext cx="4663912"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pic>
        <p:nvPicPr>
          <p:cNvPr id="9" name="Picture 8">
            <a:extLst>
              <a:ext uri="{FF2B5EF4-FFF2-40B4-BE49-F238E27FC236}">
                <a16:creationId xmlns:a16="http://schemas.microsoft.com/office/drawing/2014/main" id="{949F61D6-58EC-B344-8035-626DFFED616A}"/>
              </a:ext>
            </a:extLst>
          </p:cNvPr>
          <p:cNvPicPr>
            <a:picLocks noChangeAspect="1"/>
          </p:cNvPicPr>
          <p:nvPr userDrawn="1"/>
        </p:nvPicPr>
        <p:blipFill>
          <a:blip r:embed="rId2"/>
          <a:stretch>
            <a:fillRect/>
          </a:stretch>
        </p:blipFill>
        <p:spPr>
          <a:xfrm>
            <a:off x="6862768" y="6405422"/>
            <a:ext cx="1458154" cy="200410"/>
          </a:xfrm>
          <a:prstGeom prst="rect">
            <a:avLst/>
          </a:prstGeom>
        </p:spPr>
      </p:pic>
    </p:spTree>
    <p:extLst>
      <p:ext uri="{BB962C8B-B14F-4D97-AF65-F5344CB8AC3E}">
        <p14:creationId xmlns:p14="http://schemas.microsoft.com/office/powerpoint/2010/main" val="243352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Photo+text_04">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01716F0-E882-6742-BDB1-01C2F6B24C7A}"/>
              </a:ext>
            </a:extLst>
          </p:cNvPr>
          <p:cNvSpPr>
            <a:spLocks noGrp="1"/>
          </p:cNvSpPr>
          <p:nvPr>
            <p:ph type="sldNum" sz="quarter" idx="12"/>
          </p:nvPr>
        </p:nvSpPr>
        <p:spPr>
          <a:xfrm>
            <a:off x="384095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itle 1">
            <a:extLst>
              <a:ext uri="{FF2B5EF4-FFF2-40B4-BE49-F238E27FC236}">
                <a16:creationId xmlns:a16="http://schemas.microsoft.com/office/drawing/2014/main" id="{F680C1CE-B657-E949-B533-79A0B053DCA5}"/>
              </a:ext>
            </a:extLst>
          </p:cNvPr>
          <p:cNvSpPr>
            <a:spLocks noGrp="1"/>
          </p:cNvSpPr>
          <p:nvPr>
            <p:ph type="title"/>
          </p:nvPr>
        </p:nvSpPr>
        <p:spPr>
          <a:xfrm>
            <a:off x="838200" y="365125"/>
            <a:ext cx="466391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0" name="Text Placeholder 8">
            <a:extLst>
              <a:ext uri="{FF2B5EF4-FFF2-40B4-BE49-F238E27FC236}">
                <a16:creationId xmlns:a16="http://schemas.microsoft.com/office/drawing/2014/main" id="{A9DBEFD6-FB7E-2943-8DF1-FCD00C1F8B67}"/>
              </a:ext>
            </a:extLst>
          </p:cNvPr>
          <p:cNvSpPr>
            <a:spLocks noGrp="1"/>
          </p:cNvSpPr>
          <p:nvPr>
            <p:ph type="body" sz="quarter" idx="13"/>
          </p:nvPr>
        </p:nvSpPr>
        <p:spPr>
          <a:xfrm>
            <a:off x="838201" y="2525718"/>
            <a:ext cx="4663912"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6096000" y="0"/>
            <a:ext cx="6096000" cy="6858000"/>
          </a:xfrm>
        </p:spPr>
        <p:txBody>
          <a:bodyPr/>
          <a:lstStyle/>
          <a:p>
            <a:endParaRPr lang="en-LT"/>
          </a:p>
        </p:txBody>
      </p:sp>
      <p:cxnSp>
        <p:nvCxnSpPr>
          <p:cNvPr id="8" name="Straight Connector 7">
            <a:extLst>
              <a:ext uri="{FF2B5EF4-FFF2-40B4-BE49-F238E27FC236}">
                <a16:creationId xmlns:a16="http://schemas.microsoft.com/office/drawing/2014/main" id="{7B88B0D6-5A3E-5F47-974F-0240D1862ACF}"/>
              </a:ext>
            </a:extLst>
          </p:cNvPr>
          <p:cNvCxnSpPr>
            <a:cxnSpLocks/>
          </p:cNvCxnSpPr>
          <p:nvPr userDrawn="1"/>
        </p:nvCxnSpPr>
        <p:spPr>
          <a:xfrm>
            <a:off x="2392680" y="6489590"/>
            <a:ext cx="2678941"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768418D-8298-BA42-97C4-521088BADAE7}"/>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35841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hoto+text_05">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01716F0-E882-6742-BDB1-01C2F6B24C7A}"/>
              </a:ext>
            </a:extLst>
          </p:cNvPr>
          <p:cNvSpPr>
            <a:spLocks noGrp="1"/>
          </p:cNvSpPr>
          <p:nvPr>
            <p:ph type="sldNum" sz="quarter" idx="12"/>
          </p:nvPr>
        </p:nvSpPr>
        <p:spPr>
          <a:xfrm>
            <a:off x="993695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itle 1">
            <a:extLst>
              <a:ext uri="{FF2B5EF4-FFF2-40B4-BE49-F238E27FC236}">
                <a16:creationId xmlns:a16="http://schemas.microsoft.com/office/drawing/2014/main" id="{F680C1CE-B657-E949-B533-79A0B053DCA5}"/>
              </a:ext>
            </a:extLst>
          </p:cNvPr>
          <p:cNvSpPr>
            <a:spLocks noGrp="1"/>
          </p:cNvSpPr>
          <p:nvPr>
            <p:ph type="title"/>
          </p:nvPr>
        </p:nvSpPr>
        <p:spPr>
          <a:xfrm>
            <a:off x="6934200" y="365125"/>
            <a:ext cx="466391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10" name="Text Placeholder 8">
            <a:extLst>
              <a:ext uri="{FF2B5EF4-FFF2-40B4-BE49-F238E27FC236}">
                <a16:creationId xmlns:a16="http://schemas.microsoft.com/office/drawing/2014/main" id="{A9DBEFD6-FB7E-2943-8DF1-FCD00C1F8B67}"/>
              </a:ext>
            </a:extLst>
          </p:cNvPr>
          <p:cNvSpPr>
            <a:spLocks noGrp="1"/>
          </p:cNvSpPr>
          <p:nvPr>
            <p:ph type="body" sz="quarter" idx="13"/>
          </p:nvPr>
        </p:nvSpPr>
        <p:spPr>
          <a:xfrm>
            <a:off x="6934201" y="2525718"/>
            <a:ext cx="4663912"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
        <p:nvSpPr>
          <p:cNvPr id="11" name="Picture Placeholder 15">
            <a:extLst>
              <a:ext uri="{FF2B5EF4-FFF2-40B4-BE49-F238E27FC236}">
                <a16:creationId xmlns:a16="http://schemas.microsoft.com/office/drawing/2014/main" id="{64891E39-5383-C24F-9FEA-A4B71CBDB1A7}"/>
              </a:ext>
            </a:extLst>
          </p:cNvPr>
          <p:cNvSpPr>
            <a:spLocks noGrp="1"/>
          </p:cNvSpPr>
          <p:nvPr>
            <p:ph type="pic" sz="quarter" idx="14"/>
          </p:nvPr>
        </p:nvSpPr>
        <p:spPr>
          <a:xfrm>
            <a:off x="0" y="0"/>
            <a:ext cx="6096000" cy="6858000"/>
          </a:xfrm>
        </p:spPr>
        <p:txBody>
          <a:bodyPr/>
          <a:lstStyle/>
          <a:p>
            <a:endParaRPr lang="en-LT" dirty="0"/>
          </a:p>
        </p:txBody>
      </p:sp>
      <p:cxnSp>
        <p:nvCxnSpPr>
          <p:cNvPr id="13" name="Straight Connector 12">
            <a:extLst>
              <a:ext uri="{FF2B5EF4-FFF2-40B4-BE49-F238E27FC236}">
                <a16:creationId xmlns:a16="http://schemas.microsoft.com/office/drawing/2014/main" id="{0C420908-D486-B544-BACC-4F97AC07DF69}"/>
              </a:ext>
            </a:extLst>
          </p:cNvPr>
          <p:cNvCxnSpPr>
            <a:cxnSpLocks/>
          </p:cNvCxnSpPr>
          <p:nvPr userDrawn="1"/>
        </p:nvCxnSpPr>
        <p:spPr>
          <a:xfrm>
            <a:off x="8488685" y="6489590"/>
            <a:ext cx="2678941"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BF4878-546D-8B4A-AA7E-D45CA2B4B3DA}"/>
              </a:ext>
            </a:extLst>
          </p:cNvPr>
          <p:cNvPicPr>
            <a:picLocks noChangeAspect="1"/>
          </p:cNvPicPr>
          <p:nvPr userDrawn="1"/>
        </p:nvPicPr>
        <p:blipFill>
          <a:blip r:embed="rId2"/>
          <a:stretch>
            <a:fillRect/>
          </a:stretch>
        </p:blipFill>
        <p:spPr>
          <a:xfrm>
            <a:off x="6862768" y="6405422"/>
            <a:ext cx="1458154" cy="200410"/>
          </a:xfrm>
          <a:prstGeom prst="rect">
            <a:avLst/>
          </a:prstGeom>
        </p:spPr>
      </p:pic>
    </p:spTree>
    <p:extLst>
      <p:ext uri="{BB962C8B-B14F-4D97-AF65-F5344CB8AC3E}">
        <p14:creationId xmlns:p14="http://schemas.microsoft.com/office/powerpoint/2010/main" val="204970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HART">
    <p:bg>
      <p:bgPr>
        <a:solidFill>
          <a:srgbClr val="E7F0F9">
            <a:alpha val="50000"/>
          </a:srgb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1AF104-2DFE-0544-B401-5F3C655F5484}"/>
              </a:ext>
            </a:extLst>
          </p:cNvPr>
          <p:cNvSpPr>
            <a:spLocks noGrp="1"/>
          </p:cNvSpPr>
          <p:nvPr>
            <p:ph type="title"/>
          </p:nvPr>
        </p:nvSpPr>
        <p:spPr>
          <a:xfrm>
            <a:off x="838200" y="365125"/>
            <a:ext cx="4663911"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7" name="Text Placeholder 8">
            <a:extLst>
              <a:ext uri="{FF2B5EF4-FFF2-40B4-BE49-F238E27FC236}">
                <a16:creationId xmlns:a16="http://schemas.microsoft.com/office/drawing/2014/main" id="{90711F20-93DE-5442-AC8E-039059E7112E}"/>
              </a:ext>
            </a:extLst>
          </p:cNvPr>
          <p:cNvSpPr>
            <a:spLocks noGrp="1"/>
          </p:cNvSpPr>
          <p:nvPr>
            <p:ph type="body" sz="quarter" idx="13"/>
          </p:nvPr>
        </p:nvSpPr>
        <p:spPr>
          <a:xfrm>
            <a:off x="838201" y="2525718"/>
            <a:ext cx="4663912" cy="3538423"/>
          </a:xfrm>
        </p:spPr>
        <p:txBody>
          <a:bodyPr>
            <a:normAutofit/>
          </a:bodyPr>
          <a:lstStyle>
            <a:lvl1pPr marL="0" indent="0">
              <a:buFontTx/>
              <a:buNone/>
              <a:defRPr sz="16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
        <p:nvSpPr>
          <p:cNvPr id="8" name="Chart Placeholder 11">
            <a:extLst>
              <a:ext uri="{FF2B5EF4-FFF2-40B4-BE49-F238E27FC236}">
                <a16:creationId xmlns:a16="http://schemas.microsoft.com/office/drawing/2014/main" id="{9F25658F-A2BC-8443-A69B-90623C8528D2}"/>
              </a:ext>
            </a:extLst>
          </p:cNvPr>
          <p:cNvSpPr>
            <a:spLocks noGrp="1"/>
          </p:cNvSpPr>
          <p:nvPr>
            <p:ph type="chart" sz="quarter" idx="14"/>
          </p:nvPr>
        </p:nvSpPr>
        <p:spPr>
          <a:xfrm>
            <a:off x="5967413" y="1300163"/>
            <a:ext cx="5740400" cy="4413250"/>
          </a:xfrm>
        </p:spPr>
        <p:txBody>
          <a:bodyPr/>
          <a:lstStyle>
            <a:lvl1pPr>
              <a:defRPr>
                <a:latin typeface="Arial" panose="020B0604020202020204" pitchFamily="34" charset="0"/>
                <a:cs typeface="Arial" panose="020B0604020202020204" pitchFamily="34" charset="0"/>
              </a:defRPr>
            </a:lvl1pPr>
          </a:lstStyle>
          <a:p>
            <a:endParaRPr lang="en-LT" dirty="0"/>
          </a:p>
        </p:txBody>
      </p:sp>
      <p:sp>
        <p:nvSpPr>
          <p:cNvPr id="9" name="Slide Number Placeholder 4">
            <a:extLst>
              <a:ext uri="{FF2B5EF4-FFF2-40B4-BE49-F238E27FC236}">
                <a16:creationId xmlns:a16="http://schemas.microsoft.com/office/drawing/2014/main" id="{58472071-9B3D-354C-A687-F84696B7666E}"/>
              </a:ext>
            </a:extLst>
          </p:cNvPr>
          <p:cNvSpPr>
            <a:spLocks noGrp="1"/>
          </p:cNvSpPr>
          <p:nvPr>
            <p:ph type="sldNum" sz="quarter" idx="12"/>
          </p:nvPr>
        </p:nvSpPr>
        <p:spPr>
          <a:xfrm>
            <a:off x="384095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cxnSp>
        <p:nvCxnSpPr>
          <p:cNvPr id="14" name="Straight Connector 13">
            <a:extLst>
              <a:ext uri="{FF2B5EF4-FFF2-40B4-BE49-F238E27FC236}">
                <a16:creationId xmlns:a16="http://schemas.microsoft.com/office/drawing/2014/main" id="{CF51771C-9E54-9D42-B701-F77EF49199A8}"/>
              </a:ext>
            </a:extLst>
          </p:cNvPr>
          <p:cNvCxnSpPr>
            <a:cxnSpLocks/>
          </p:cNvCxnSpPr>
          <p:nvPr userDrawn="1"/>
        </p:nvCxnSpPr>
        <p:spPr>
          <a:xfrm>
            <a:off x="2392680" y="6489590"/>
            <a:ext cx="2678941"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1EF86B5-FE63-FB4B-8E57-9ACBA342BEFE}"/>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80265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E7F0F9">
            <a:alpha val="50000"/>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BB2AFE-4043-D34F-ABE1-89D5D5BBAEA8}"/>
              </a:ext>
            </a:extLst>
          </p:cNvPr>
          <p:cNvPicPr>
            <a:picLocks noChangeAspect="1"/>
          </p:cNvPicPr>
          <p:nvPr userDrawn="1"/>
        </p:nvPicPr>
        <p:blipFill>
          <a:blip r:embed="rId2"/>
          <a:stretch>
            <a:fillRect/>
          </a:stretch>
        </p:blipFill>
        <p:spPr>
          <a:xfrm>
            <a:off x="7655942" y="2357289"/>
            <a:ext cx="4244874" cy="3728269"/>
          </a:xfrm>
          <a:prstGeom prst="rect">
            <a:avLst/>
          </a:prstGeom>
        </p:spPr>
      </p:pic>
      <p:pic>
        <p:nvPicPr>
          <p:cNvPr id="13" name="Picture 12">
            <a:extLst>
              <a:ext uri="{FF2B5EF4-FFF2-40B4-BE49-F238E27FC236}">
                <a16:creationId xmlns:a16="http://schemas.microsoft.com/office/drawing/2014/main" id="{C4EEAF91-5CF3-F445-836F-7B81C9F851F8}"/>
              </a:ext>
            </a:extLst>
          </p:cNvPr>
          <p:cNvPicPr>
            <a:picLocks noChangeAspect="1"/>
          </p:cNvPicPr>
          <p:nvPr userDrawn="1"/>
        </p:nvPicPr>
        <p:blipFill rotWithShape="1">
          <a:blip r:embed="rId3"/>
          <a:srcRect t="5244"/>
          <a:stretch/>
        </p:blipFill>
        <p:spPr>
          <a:xfrm>
            <a:off x="713947" y="0"/>
            <a:ext cx="6373217" cy="6521456"/>
          </a:xfrm>
          <a:prstGeom prst="rect">
            <a:avLst/>
          </a:prstGeom>
        </p:spPr>
      </p:pic>
      <p:sp>
        <p:nvSpPr>
          <p:cNvPr id="7" name="Title 3">
            <a:extLst>
              <a:ext uri="{FF2B5EF4-FFF2-40B4-BE49-F238E27FC236}">
                <a16:creationId xmlns:a16="http://schemas.microsoft.com/office/drawing/2014/main" id="{C9CB427C-C8CE-FE48-9598-8F9749EADA98}"/>
              </a:ext>
            </a:extLst>
          </p:cNvPr>
          <p:cNvSpPr txBox="1">
            <a:spLocks/>
          </p:cNvSpPr>
          <p:nvPr userDrawn="1"/>
        </p:nvSpPr>
        <p:spPr>
          <a:xfrm>
            <a:off x="1401125" y="3177208"/>
            <a:ext cx="5108054" cy="16847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LT" sz="2000" dirty="0">
                <a:solidFill>
                  <a:schemeClr val="bg1"/>
                </a:solidFill>
                <a:latin typeface="Arial" panose="020B0604020202020204" pitchFamily="34" charset="0"/>
                <a:cs typeface="Arial" panose="020B0604020202020204" pitchFamily="34" charset="0"/>
              </a:rPr>
              <a:t>www.civinity.lv</a:t>
            </a:r>
          </a:p>
        </p:txBody>
      </p:sp>
      <p:sp>
        <p:nvSpPr>
          <p:cNvPr id="8" name="Text Placeholder 10">
            <a:extLst>
              <a:ext uri="{FF2B5EF4-FFF2-40B4-BE49-F238E27FC236}">
                <a16:creationId xmlns:a16="http://schemas.microsoft.com/office/drawing/2014/main" id="{1D2904C5-A56D-A841-B9D7-0508212960C6}"/>
              </a:ext>
            </a:extLst>
          </p:cNvPr>
          <p:cNvSpPr>
            <a:spLocks noGrp="1"/>
          </p:cNvSpPr>
          <p:nvPr>
            <p:ph type="body" sz="quarter" idx="10"/>
          </p:nvPr>
        </p:nvSpPr>
        <p:spPr>
          <a:xfrm>
            <a:off x="1401763" y="1757363"/>
            <a:ext cx="5107416" cy="1258887"/>
          </a:xfrm>
          <a:ln>
            <a:noFill/>
          </a:ln>
        </p:spPr>
        <p:txBody>
          <a:bodyPr anchor="b">
            <a:noAutofit/>
          </a:bodyPr>
          <a:lstStyle>
            <a:lvl1pPr marL="0" indent="0">
              <a:buFontTx/>
              <a:buNone/>
              <a:defRPr sz="5000" b="1" i="0">
                <a:solidFill>
                  <a:schemeClr val="bg1"/>
                </a:solidFill>
                <a:latin typeface="Arial" panose="020B0604020202020204" pitchFamily="34" charset="0"/>
                <a:cs typeface="Arial" panose="020B0604020202020204" pitchFamily="34" charset="0"/>
              </a:defRPr>
            </a:lvl1pPr>
            <a:lvl2pPr>
              <a:defRPr b="1" i="0">
                <a:solidFill>
                  <a:schemeClr val="bg1"/>
                </a:solidFill>
                <a:latin typeface="Arial" panose="020B0604020202020204" pitchFamily="34" charset="0"/>
                <a:cs typeface="Arial" panose="020B0604020202020204" pitchFamily="34" charset="0"/>
              </a:defRPr>
            </a:lvl2pPr>
            <a:lvl3pPr>
              <a:defRPr b="1" i="0">
                <a:solidFill>
                  <a:schemeClr val="bg1"/>
                </a:solidFill>
                <a:latin typeface="Arial" panose="020B0604020202020204" pitchFamily="34" charset="0"/>
                <a:cs typeface="Arial" panose="020B0604020202020204" pitchFamily="34" charset="0"/>
              </a:defRPr>
            </a:lvl3pPr>
            <a:lvl4pPr>
              <a:defRPr b="1" i="0">
                <a:solidFill>
                  <a:schemeClr val="bg1"/>
                </a:solidFill>
                <a:latin typeface="Arial" panose="020B0604020202020204" pitchFamily="34" charset="0"/>
                <a:cs typeface="Arial" panose="020B0604020202020204" pitchFamily="34" charset="0"/>
              </a:defRPr>
            </a:lvl4pPr>
            <a:lvl5pPr>
              <a:defRPr b="1" i="0">
                <a:solidFill>
                  <a:schemeClr val="bg1"/>
                </a:solidFill>
                <a:latin typeface="Arial" panose="020B0604020202020204" pitchFamily="34" charset="0"/>
                <a:cs typeface="Arial" panose="020B0604020202020204" pitchFamily="34" charset="0"/>
              </a:defRPr>
            </a:lvl5pPr>
          </a:lstStyle>
          <a:p>
            <a:pPr lvl="0"/>
            <a:r>
              <a:rPr lang="en-GB" dirty="0"/>
              <a:t>Click to edit </a:t>
            </a:r>
            <a:r>
              <a:rPr lang="en-GB" dirty="0" err="1"/>
              <a:t>Maste</a:t>
            </a:r>
            <a:endParaRPr lang="en-LT" dirty="0"/>
          </a:p>
        </p:txBody>
      </p:sp>
      <p:pic>
        <p:nvPicPr>
          <p:cNvPr id="10" name="Picture 9">
            <a:extLst>
              <a:ext uri="{FF2B5EF4-FFF2-40B4-BE49-F238E27FC236}">
                <a16:creationId xmlns:a16="http://schemas.microsoft.com/office/drawing/2014/main" id="{6B4D1B8D-764B-B84C-B850-06413AB9E39D}"/>
              </a:ext>
            </a:extLst>
          </p:cNvPr>
          <p:cNvPicPr>
            <a:picLocks noChangeAspect="1"/>
          </p:cNvPicPr>
          <p:nvPr userDrawn="1"/>
        </p:nvPicPr>
        <p:blipFill>
          <a:blip r:embed="rId4"/>
          <a:stretch>
            <a:fillRect/>
          </a:stretch>
        </p:blipFill>
        <p:spPr>
          <a:xfrm>
            <a:off x="8499915" y="1093528"/>
            <a:ext cx="2178942" cy="736209"/>
          </a:xfrm>
          <a:prstGeom prst="rect">
            <a:avLst/>
          </a:prstGeom>
        </p:spPr>
      </p:pic>
    </p:spTree>
    <p:extLst>
      <p:ext uri="{BB962C8B-B14F-4D97-AF65-F5344CB8AC3E}">
        <p14:creationId xmlns:p14="http://schemas.microsoft.com/office/powerpoint/2010/main" val="374880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bg>
      <p:bgPr>
        <a:solidFill>
          <a:srgbClr val="6EB0F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EFCA37-732F-D742-AA31-BD9BF011F195}"/>
              </a:ext>
            </a:extLst>
          </p:cNvPr>
          <p:cNvSpPr>
            <a:spLocks noGrp="1"/>
          </p:cNvSpPr>
          <p:nvPr>
            <p:ph type="dt" sz="half" idx="10"/>
          </p:nvPr>
        </p:nvSpPr>
        <p:spPr>
          <a:xfrm>
            <a:off x="10252037" y="6270286"/>
            <a:ext cx="1365325" cy="365125"/>
          </a:xfr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9D9AFEC7-4ADD-5341-A080-3E1E823D80AD}" type="datetime1">
              <a:rPr lang="en-US" smtClean="0"/>
              <a:t>5/8/2023</a:t>
            </a:fld>
            <a:endParaRPr lang="en-LT"/>
          </a:p>
        </p:txBody>
      </p:sp>
      <p:cxnSp>
        <p:nvCxnSpPr>
          <p:cNvPr id="7" name="Straight Connector 6">
            <a:extLst>
              <a:ext uri="{FF2B5EF4-FFF2-40B4-BE49-F238E27FC236}">
                <a16:creationId xmlns:a16="http://schemas.microsoft.com/office/drawing/2014/main" id="{D33E3F35-C68E-A840-8974-47BAE9BD1137}"/>
              </a:ext>
            </a:extLst>
          </p:cNvPr>
          <p:cNvCxnSpPr>
            <a:cxnSpLocks/>
          </p:cNvCxnSpPr>
          <p:nvPr userDrawn="1"/>
        </p:nvCxnSpPr>
        <p:spPr>
          <a:xfrm>
            <a:off x="2402958" y="6500566"/>
            <a:ext cx="84108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877D1DEC-E2D9-3646-93E9-A328916CD72A}"/>
              </a:ext>
            </a:extLst>
          </p:cNvPr>
          <p:cNvSpPr>
            <a:spLocks noGrp="1"/>
          </p:cNvSpPr>
          <p:nvPr>
            <p:ph type="body" sz="quarter" idx="11"/>
          </p:nvPr>
        </p:nvSpPr>
        <p:spPr>
          <a:xfrm>
            <a:off x="766763" y="667646"/>
            <a:ext cx="4084637" cy="955675"/>
          </a:xfrm>
        </p:spPr>
        <p:txBody>
          <a:bodyPr>
            <a:noAutofit/>
          </a:bodyPr>
          <a:lstStyle>
            <a:lvl1pPr marL="0" indent="0">
              <a:buFontTx/>
              <a:buNone/>
              <a:defRPr sz="5400" b="1" i="0">
                <a:solidFill>
                  <a:schemeClr val="tx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a:t>
            </a:r>
            <a:endParaRPr lang="en-LT" dirty="0"/>
          </a:p>
        </p:txBody>
      </p:sp>
      <p:sp>
        <p:nvSpPr>
          <p:cNvPr id="11" name="Text Placeholder 10">
            <a:extLst>
              <a:ext uri="{FF2B5EF4-FFF2-40B4-BE49-F238E27FC236}">
                <a16:creationId xmlns:a16="http://schemas.microsoft.com/office/drawing/2014/main" id="{37312EC8-2A96-3743-B41B-44369228ED8E}"/>
              </a:ext>
            </a:extLst>
          </p:cNvPr>
          <p:cNvSpPr>
            <a:spLocks noGrp="1"/>
          </p:cNvSpPr>
          <p:nvPr>
            <p:ph type="body" sz="quarter" idx="12"/>
          </p:nvPr>
        </p:nvSpPr>
        <p:spPr>
          <a:xfrm>
            <a:off x="1730375" y="1893888"/>
            <a:ext cx="3855416" cy="3043237"/>
          </a:xfrm>
        </p:spPr>
        <p:txBody>
          <a:bodyPr>
            <a:normAutofit/>
          </a:bodyPr>
          <a:lstStyle>
            <a:lvl1pPr marL="228600" marR="0" indent="-228600" algn="l" defTabSz="914400" rtl="0" eaLnBrk="1" fontAlgn="auto" latinLnBrk="0" hangingPunct="1">
              <a:lnSpc>
                <a:spcPct val="90000"/>
              </a:lnSpc>
              <a:spcBef>
                <a:spcPts val="1000"/>
              </a:spcBef>
              <a:spcAft>
                <a:spcPts val="0"/>
              </a:spcAft>
              <a:buClr>
                <a:schemeClr val="tx1"/>
              </a:buClr>
              <a:buSzPct val="70000"/>
              <a:buFont typeface="Wingdings" pitchFamily="2" charset="2"/>
              <a:buChar char="§"/>
              <a:tabLst/>
              <a:defRPr sz="2000">
                <a:solidFill>
                  <a:schemeClr val="tx1"/>
                </a:solidFill>
                <a:latin typeface="Arial" panose="020B0604020202020204" pitchFamily="34" charset="0"/>
                <a:cs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
                <a:schemeClr val="tx1"/>
              </a:buClr>
              <a:buSzPct val="70000"/>
              <a:buFont typeface="Wingdings" pitchFamily="2" charset="2"/>
              <a:buChar char="§"/>
              <a:tabLst/>
              <a:defRPr/>
            </a:pPr>
            <a:r>
              <a:rPr lang="en-GB" dirty="0"/>
              <a:t>Click to edit Master text styles</a:t>
            </a:r>
          </a:p>
          <a:p>
            <a:pPr lvl="0"/>
            <a:endParaRPr lang="en-LT" dirty="0"/>
          </a:p>
        </p:txBody>
      </p:sp>
      <p:pic>
        <p:nvPicPr>
          <p:cNvPr id="2" name="Picture 1">
            <a:extLst>
              <a:ext uri="{FF2B5EF4-FFF2-40B4-BE49-F238E27FC236}">
                <a16:creationId xmlns:a16="http://schemas.microsoft.com/office/drawing/2014/main" id="{8A9A0000-8148-7344-8982-80652A32D6E3}"/>
              </a:ext>
            </a:extLst>
          </p:cNvPr>
          <p:cNvPicPr>
            <a:picLocks noChangeAspect="1"/>
          </p:cNvPicPr>
          <p:nvPr userDrawn="1"/>
        </p:nvPicPr>
        <p:blipFill>
          <a:blip r:embed="rId2"/>
          <a:stretch>
            <a:fillRect/>
          </a:stretch>
        </p:blipFill>
        <p:spPr>
          <a:xfrm>
            <a:off x="766763" y="6406302"/>
            <a:ext cx="1468437" cy="201823"/>
          </a:xfrm>
          <a:prstGeom prst="rect">
            <a:avLst/>
          </a:prstGeom>
        </p:spPr>
      </p:pic>
    </p:spTree>
    <p:extLst>
      <p:ext uri="{BB962C8B-B14F-4D97-AF65-F5344CB8AC3E}">
        <p14:creationId xmlns:p14="http://schemas.microsoft.com/office/powerpoint/2010/main" val="32585096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943E6A-0896-D343-9495-101FF672E3E7}"/>
              </a:ext>
            </a:extLst>
          </p:cNvPr>
          <p:cNvPicPr>
            <a:picLocks noChangeAspect="1"/>
          </p:cNvPicPr>
          <p:nvPr userDrawn="1"/>
        </p:nvPicPr>
        <p:blipFill rotWithShape="1">
          <a:blip r:embed="rId2"/>
          <a:srcRect t="22297" r="52406" b="15283"/>
          <a:stretch/>
        </p:blipFill>
        <p:spPr>
          <a:xfrm>
            <a:off x="4068417" y="-1"/>
            <a:ext cx="8123583" cy="6858001"/>
          </a:xfrm>
          <a:prstGeom prst="rect">
            <a:avLst/>
          </a:prstGeom>
        </p:spPr>
      </p:pic>
      <p:pic>
        <p:nvPicPr>
          <p:cNvPr id="7" name="Picture 6">
            <a:extLst>
              <a:ext uri="{FF2B5EF4-FFF2-40B4-BE49-F238E27FC236}">
                <a16:creationId xmlns:a16="http://schemas.microsoft.com/office/drawing/2014/main" id="{86484C95-66AD-5B49-B699-3CBD53EB87FF}"/>
              </a:ext>
            </a:extLst>
          </p:cNvPr>
          <p:cNvPicPr>
            <a:picLocks noChangeAspect="1"/>
          </p:cNvPicPr>
          <p:nvPr userDrawn="1"/>
        </p:nvPicPr>
        <p:blipFill rotWithShape="1">
          <a:blip r:embed="rId3"/>
          <a:srcRect t="5244"/>
          <a:stretch/>
        </p:blipFill>
        <p:spPr>
          <a:xfrm>
            <a:off x="713947" y="0"/>
            <a:ext cx="6373217" cy="6521456"/>
          </a:xfrm>
          <a:prstGeom prst="rect">
            <a:avLst/>
          </a:prstGeom>
        </p:spPr>
      </p:pic>
      <p:sp>
        <p:nvSpPr>
          <p:cNvPr id="9" name="Text Placeholder 8">
            <a:extLst>
              <a:ext uri="{FF2B5EF4-FFF2-40B4-BE49-F238E27FC236}">
                <a16:creationId xmlns:a16="http://schemas.microsoft.com/office/drawing/2014/main" id="{19953C1C-CD7D-B342-801E-8F5A09ACC752}"/>
              </a:ext>
            </a:extLst>
          </p:cNvPr>
          <p:cNvSpPr>
            <a:spLocks noGrp="1"/>
          </p:cNvSpPr>
          <p:nvPr>
            <p:ph type="body" sz="quarter" idx="10"/>
          </p:nvPr>
        </p:nvSpPr>
        <p:spPr>
          <a:xfrm>
            <a:off x="1851025" y="871538"/>
            <a:ext cx="4244975" cy="1376362"/>
          </a:xfrm>
        </p:spPr>
        <p:txBody>
          <a:bodyPr>
            <a:noAutofit/>
          </a:bodyPr>
          <a:lstStyle>
            <a:lvl1pPr marL="0" indent="0" algn="ctr">
              <a:buFontTx/>
              <a:buNone/>
              <a:defRPr sz="5400" b="1" i="0">
                <a:solidFill>
                  <a:schemeClr val="bg1"/>
                </a:solidFill>
                <a:latin typeface="Arial" panose="020B0604020202020204" pitchFamily="34" charset="0"/>
                <a:cs typeface="Arial" panose="020B0604020202020204" pitchFamily="34" charset="0"/>
              </a:defRPr>
            </a:lvl1pPr>
            <a:lvl2pPr marL="457200" indent="0" algn="ctr">
              <a:buFontTx/>
              <a:buNone/>
              <a:defRPr b="1" i="0">
                <a:latin typeface="Arial" panose="020B0604020202020204" pitchFamily="34" charset="0"/>
                <a:cs typeface="Arial" panose="020B0604020202020204" pitchFamily="34" charset="0"/>
              </a:defRPr>
            </a:lvl2pPr>
            <a:lvl3pPr marL="914400" indent="0" algn="ctr">
              <a:buFontTx/>
              <a:buNone/>
              <a:defRPr b="1" i="0">
                <a:latin typeface="Arial" panose="020B0604020202020204" pitchFamily="34" charset="0"/>
                <a:cs typeface="Arial" panose="020B0604020202020204" pitchFamily="34" charset="0"/>
              </a:defRPr>
            </a:lvl3pPr>
            <a:lvl4pPr marL="1371600" indent="0" algn="ctr">
              <a:buFontTx/>
              <a:buNone/>
              <a:defRPr b="1" i="0">
                <a:latin typeface="Arial" panose="020B0604020202020204" pitchFamily="34" charset="0"/>
                <a:cs typeface="Arial" panose="020B0604020202020204" pitchFamily="34" charset="0"/>
              </a:defRPr>
            </a:lvl4pPr>
            <a:lvl5pPr marL="1828800" indent="0" algn="ctr">
              <a:buFontTx/>
              <a:buNone/>
              <a:defRPr b="1" i="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1" name="Text Placeholder 10">
            <a:extLst>
              <a:ext uri="{FF2B5EF4-FFF2-40B4-BE49-F238E27FC236}">
                <a16:creationId xmlns:a16="http://schemas.microsoft.com/office/drawing/2014/main" id="{FE5BD614-E9D0-EF42-9064-37E8021DD606}"/>
              </a:ext>
            </a:extLst>
          </p:cNvPr>
          <p:cNvSpPr>
            <a:spLocks noGrp="1"/>
          </p:cNvSpPr>
          <p:nvPr>
            <p:ph type="body" sz="quarter" idx="11"/>
          </p:nvPr>
        </p:nvSpPr>
        <p:spPr>
          <a:xfrm>
            <a:off x="1851025" y="3428999"/>
            <a:ext cx="4244975" cy="301625"/>
          </a:xfrm>
        </p:spPr>
        <p:txBody>
          <a:bodyPr>
            <a:noAutofit/>
          </a:bodyPr>
          <a:lstStyle>
            <a:lvl1pPr marL="0" indent="0" algn="ctr">
              <a:buFontTx/>
              <a:buNone/>
              <a:defRPr sz="2000">
                <a:solidFill>
                  <a:schemeClr val="bg1"/>
                </a:solidFill>
                <a:latin typeface="Arial" panose="020B0604020202020204" pitchFamily="34" charset="0"/>
                <a:cs typeface="Arial" panose="020B0604020202020204" pitchFamily="34" charset="0"/>
              </a:defRPr>
            </a:lvl1pPr>
            <a:lvl2pPr marL="457200" indent="0" algn="ctr">
              <a:buFontTx/>
              <a:buNone/>
              <a:defRPr sz="2000">
                <a:solidFill>
                  <a:srgbClr val="005AC7"/>
                </a:solidFill>
                <a:latin typeface="Arial" panose="020B0604020202020204" pitchFamily="34" charset="0"/>
                <a:cs typeface="Arial" panose="020B0604020202020204" pitchFamily="34" charset="0"/>
              </a:defRPr>
            </a:lvl2pPr>
            <a:lvl3pPr marL="914400" indent="0" algn="ctr">
              <a:buFontTx/>
              <a:buNone/>
              <a:defRPr sz="2000">
                <a:solidFill>
                  <a:srgbClr val="005AC7"/>
                </a:solidFill>
                <a:latin typeface="Arial" panose="020B0604020202020204" pitchFamily="34" charset="0"/>
                <a:cs typeface="Arial" panose="020B0604020202020204" pitchFamily="34" charset="0"/>
              </a:defRPr>
            </a:lvl3pPr>
            <a:lvl4pPr marL="1371600" indent="0" algn="ctr">
              <a:buFontTx/>
              <a:buNone/>
              <a:defRPr sz="2000">
                <a:solidFill>
                  <a:srgbClr val="005AC7"/>
                </a:solidFill>
                <a:latin typeface="Arial" panose="020B0604020202020204" pitchFamily="34" charset="0"/>
                <a:cs typeface="Arial" panose="020B0604020202020204" pitchFamily="34" charset="0"/>
              </a:defRPr>
            </a:lvl4pPr>
            <a:lvl5pPr marL="1828800" indent="0" algn="ctr">
              <a:buFontTx/>
              <a:buNone/>
              <a:defRPr sz="2000">
                <a:solidFill>
                  <a:srgbClr val="005AC7"/>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Tree>
    <p:extLst>
      <p:ext uri="{BB962C8B-B14F-4D97-AF65-F5344CB8AC3E}">
        <p14:creationId xmlns:p14="http://schemas.microsoft.com/office/powerpoint/2010/main" val="33158147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943E6A-0896-D343-9495-101FF672E3E7}"/>
              </a:ext>
            </a:extLst>
          </p:cNvPr>
          <p:cNvPicPr>
            <a:picLocks noChangeAspect="1"/>
          </p:cNvPicPr>
          <p:nvPr userDrawn="1"/>
        </p:nvPicPr>
        <p:blipFill rotWithShape="1">
          <a:blip r:embed="rId2"/>
          <a:srcRect t="22297" r="52406" b="15283"/>
          <a:stretch/>
        </p:blipFill>
        <p:spPr>
          <a:xfrm>
            <a:off x="4068417" y="-1"/>
            <a:ext cx="8123583" cy="6858001"/>
          </a:xfrm>
          <a:prstGeom prst="rect">
            <a:avLst/>
          </a:prstGeom>
        </p:spPr>
      </p:pic>
      <p:pic>
        <p:nvPicPr>
          <p:cNvPr id="7" name="Picture 6">
            <a:extLst>
              <a:ext uri="{FF2B5EF4-FFF2-40B4-BE49-F238E27FC236}">
                <a16:creationId xmlns:a16="http://schemas.microsoft.com/office/drawing/2014/main" id="{69C97C26-455C-6A49-815C-220F644C643D}"/>
              </a:ext>
            </a:extLst>
          </p:cNvPr>
          <p:cNvPicPr>
            <a:picLocks noChangeAspect="1"/>
          </p:cNvPicPr>
          <p:nvPr userDrawn="1"/>
        </p:nvPicPr>
        <p:blipFill rotWithShape="1">
          <a:blip r:embed="rId3"/>
          <a:srcRect t="5593"/>
          <a:stretch/>
        </p:blipFill>
        <p:spPr>
          <a:xfrm>
            <a:off x="723224" y="0"/>
            <a:ext cx="6396428" cy="6497426"/>
          </a:xfrm>
          <a:prstGeom prst="rect">
            <a:avLst/>
          </a:prstGeom>
        </p:spPr>
      </p:pic>
      <p:sp>
        <p:nvSpPr>
          <p:cNvPr id="9" name="Text Placeholder 8">
            <a:extLst>
              <a:ext uri="{FF2B5EF4-FFF2-40B4-BE49-F238E27FC236}">
                <a16:creationId xmlns:a16="http://schemas.microsoft.com/office/drawing/2014/main" id="{19953C1C-CD7D-B342-801E-8F5A09ACC752}"/>
              </a:ext>
            </a:extLst>
          </p:cNvPr>
          <p:cNvSpPr>
            <a:spLocks noGrp="1"/>
          </p:cNvSpPr>
          <p:nvPr>
            <p:ph type="body" sz="quarter" idx="10"/>
          </p:nvPr>
        </p:nvSpPr>
        <p:spPr>
          <a:xfrm>
            <a:off x="1851025" y="871538"/>
            <a:ext cx="4244975" cy="1376362"/>
          </a:xfrm>
        </p:spPr>
        <p:txBody>
          <a:bodyPr anchor="t">
            <a:noAutofit/>
          </a:bodyPr>
          <a:lstStyle>
            <a:lvl1pPr marL="0" indent="0" algn="ctr">
              <a:buFontTx/>
              <a:buNone/>
              <a:defRPr sz="5400" b="1" i="0">
                <a:solidFill>
                  <a:schemeClr val="bg1"/>
                </a:solidFill>
                <a:latin typeface="Arial" panose="020B0604020202020204" pitchFamily="34" charset="0"/>
                <a:cs typeface="Arial" panose="020B0604020202020204" pitchFamily="34" charset="0"/>
              </a:defRPr>
            </a:lvl1pPr>
            <a:lvl2pPr marL="457200" indent="0" algn="ctr">
              <a:buFontTx/>
              <a:buNone/>
              <a:defRPr b="1" i="0">
                <a:latin typeface="Arial" panose="020B0604020202020204" pitchFamily="34" charset="0"/>
                <a:cs typeface="Arial" panose="020B0604020202020204" pitchFamily="34" charset="0"/>
              </a:defRPr>
            </a:lvl2pPr>
            <a:lvl3pPr marL="914400" indent="0" algn="ctr">
              <a:buFontTx/>
              <a:buNone/>
              <a:defRPr b="1" i="0">
                <a:latin typeface="Arial" panose="020B0604020202020204" pitchFamily="34" charset="0"/>
                <a:cs typeface="Arial" panose="020B0604020202020204" pitchFamily="34" charset="0"/>
              </a:defRPr>
            </a:lvl3pPr>
            <a:lvl4pPr marL="1371600" indent="0" algn="ctr">
              <a:buFontTx/>
              <a:buNone/>
              <a:defRPr b="1" i="0">
                <a:latin typeface="Arial" panose="020B0604020202020204" pitchFamily="34" charset="0"/>
                <a:cs typeface="Arial" panose="020B0604020202020204" pitchFamily="34" charset="0"/>
              </a:defRPr>
            </a:lvl4pPr>
            <a:lvl5pPr marL="1828800" indent="0" algn="ctr">
              <a:buFontTx/>
              <a:buNone/>
              <a:defRPr b="1" i="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1" name="Text Placeholder 10">
            <a:extLst>
              <a:ext uri="{FF2B5EF4-FFF2-40B4-BE49-F238E27FC236}">
                <a16:creationId xmlns:a16="http://schemas.microsoft.com/office/drawing/2014/main" id="{FE5BD614-E9D0-EF42-9064-37E8021DD606}"/>
              </a:ext>
            </a:extLst>
          </p:cNvPr>
          <p:cNvSpPr>
            <a:spLocks noGrp="1"/>
          </p:cNvSpPr>
          <p:nvPr>
            <p:ph type="body" sz="quarter" idx="11"/>
          </p:nvPr>
        </p:nvSpPr>
        <p:spPr>
          <a:xfrm>
            <a:off x="1851025" y="3428999"/>
            <a:ext cx="4244975" cy="301625"/>
          </a:xfrm>
        </p:spPr>
        <p:txBody>
          <a:bodyPr>
            <a:noAutofit/>
          </a:bodyPr>
          <a:lstStyle>
            <a:lvl1pPr marL="0" indent="0" algn="ctr">
              <a:buFontTx/>
              <a:buNone/>
              <a:defRPr sz="2000">
                <a:solidFill>
                  <a:schemeClr val="bg1"/>
                </a:solidFill>
                <a:latin typeface="Arial" panose="020B0604020202020204" pitchFamily="34" charset="0"/>
                <a:cs typeface="Arial" panose="020B0604020202020204" pitchFamily="34" charset="0"/>
              </a:defRPr>
            </a:lvl1pPr>
            <a:lvl2pPr marL="457200" indent="0" algn="ctr">
              <a:buFontTx/>
              <a:buNone/>
              <a:defRPr sz="2000">
                <a:solidFill>
                  <a:srgbClr val="005AC7"/>
                </a:solidFill>
                <a:latin typeface="Arial" panose="020B0604020202020204" pitchFamily="34" charset="0"/>
                <a:cs typeface="Arial" panose="020B0604020202020204" pitchFamily="34" charset="0"/>
              </a:defRPr>
            </a:lvl2pPr>
            <a:lvl3pPr marL="914400" indent="0" algn="ctr">
              <a:buFontTx/>
              <a:buNone/>
              <a:defRPr sz="2000">
                <a:solidFill>
                  <a:srgbClr val="005AC7"/>
                </a:solidFill>
                <a:latin typeface="Arial" panose="020B0604020202020204" pitchFamily="34" charset="0"/>
                <a:cs typeface="Arial" panose="020B0604020202020204" pitchFamily="34" charset="0"/>
              </a:defRPr>
            </a:lvl3pPr>
            <a:lvl4pPr marL="1371600" indent="0" algn="ctr">
              <a:buFontTx/>
              <a:buNone/>
              <a:defRPr sz="2000">
                <a:solidFill>
                  <a:srgbClr val="005AC7"/>
                </a:solidFill>
                <a:latin typeface="Arial" panose="020B0604020202020204" pitchFamily="34" charset="0"/>
                <a:cs typeface="Arial" panose="020B0604020202020204" pitchFamily="34" charset="0"/>
              </a:defRPr>
            </a:lvl4pPr>
            <a:lvl5pPr marL="1828800" indent="0" algn="ctr">
              <a:buFontTx/>
              <a:buNone/>
              <a:defRPr sz="2000">
                <a:solidFill>
                  <a:srgbClr val="005AC7"/>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spTree>
    <p:extLst>
      <p:ext uri="{BB962C8B-B14F-4D97-AF65-F5344CB8AC3E}">
        <p14:creationId xmlns:p14="http://schemas.microsoft.com/office/powerpoint/2010/main" val="27899405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p:bg>
      <p:bgRef idx="1001">
        <a:schemeClr val="bg1"/>
      </p:bgRef>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AB9A17B-D975-8E40-89ED-F9D4EA810D55}"/>
              </a:ext>
            </a:extLst>
          </p:cNvPr>
          <p:cNvSpPr>
            <a:spLocks noGrp="1"/>
          </p:cNvSpPr>
          <p:nvPr>
            <p:ph type="pic" sz="quarter" idx="10"/>
          </p:nvPr>
        </p:nvSpPr>
        <p:spPr>
          <a:xfrm>
            <a:off x="4068763" y="0"/>
            <a:ext cx="8123237" cy="6858000"/>
          </a:xfrm>
        </p:spPr>
        <p:txBody>
          <a:bodyPr/>
          <a:lstStyle/>
          <a:p>
            <a:endParaRPr lang="en-LT"/>
          </a:p>
        </p:txBody>
      </p:sp>
    </p:spTree>
    <p:extLst>
      <p:ext uri="{BB962C8B-B14F-4D97-AF65-F5344CB8AC3E}">
        <p14:creationId xmlns:p14="http://schemas.microsoft.com/office/powerpoint/2010/main" val="34300308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6EB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838200" y="365125"/>
            <a:ext cx="6165028" cy="1325563"/>
          </a:xfrm>
        </p:spPr>
        <p:txBody>
          <a:bodyPr anchor="t">
            <a:normAutofit/>
          </a:bodyPr>
          <a:lstStyle>
            <a:lvl1pPr>
              <a:defRPr sz="5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838200" y="2525718"/>
            <a:ext cx="10870602" cy="3538423"/>
          </a:xfrm>
        </p:spPr>
        <p:txBody>
          <a:bodyPr>
            <a:norm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12" name="Straight Connector 11">
            <a:extLst>
              <a:ext uri="{FF2B5EF4-FFF2-40B4-BE49-F238E27FC236}">
                <a16:creationId xmlns:a16="http://schemas.microsoft.com/office/drawing/2014/main" id="{3C2214B5-79FF-1744-81C6-1A8F97D14D24}"/>
              </a:ext>
            </a:extLst>
          </p:cNvPr>
          <p:cNvCxnSpPr>
            <a:cxnSpLocks/>
          </p:cNvCxnSpPr>
          <p:nvPr userDrawn="1"/>
        </p:nvCxnSpPr>
        <p:spPr>
          <a:xfrm>
            <a:off x="2402958" y="6500566"/>
            <a:ext cx="88381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2C25C3E-F233-614A-AC19-3B152D3C0DCA}"/>
              </a:ext>
            </a:extLst>
          </p:cNvPr>
          <p:cNvPicPr>
            <a:picLocks noChangeAspect="1"/>
          </p:cNvPicPr>
          <p:nvPr userDrawn="1"/>
        </p:nvPicPr>
        <p:blipFill>
          <a:blip r:embed="rId2"/>
          <a:stretch>
            <a:fillRect/>
          </a:stretch>
        </p:blipFill>
        <p:spPr>
          <a:xfrm>
            <a:off x="766763" y="6406302"/>
            <a:ext cx="1468437" cy="201823"/>
          </a:xfrm>
          <a:prstGeom prst="rect">
            <a:avLst/>
          </a:prstGeom>
        </p:spPr>
      </p:pic>
    </p:spTree>
    <p:extLst>
      <p:ext uri="{BB962C8B-B14F-4D97-AF65-F5344CB8AC3E}">
        <p14:creationId xmlns:p14="http://schemas.microsoft.com/office/powerpoint/2010/main" val="327652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6EB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838200" y="365125"/>
            <a:ext cx="5422751" cy="1325563"/>
          </a:xfrm>
        </p:spPr>
        <p:txBody>
          <a:bodyPr anchor="t">
            <a:normAutofit/>
          </a:bodyPr>
          <a:lstStyle>
            <a:lvl1pPr>
              <a:defRPr sz="5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838200" y="2525718"/>
            <a:ext cx="5422751" cy="3538423"/>
          </a:xfrm>
        </p:spPr>
        <p:txBody>
          <a:bodyPr>
            <a:norm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8" name="Straight Connector 7">
            <a:extLst>
              <a:ext uri="{FF2B5EF4-FFF2-40B4-BE49-F238E27FC236}">
                <a16:creationId xmlns:a16="http://schemas.microsoft.com/office/drawing/2014/main" id="{4B610F71-7E81-564C-8C3A-A3190146994D}"/>
              </a:ext>
            </a:extLst>
          </p:cNvPr>
          <p:cNvCxnSpPr>
            <a:cxnSpLocks/>
          </p:cNvCxnSpPr>
          <p:nvPr userDrawn="1"/>
        </p:nvCxnSpPr>
        <p:spPr>
          <a:xfrm>
            <a:off x="2402958" y="6500566"/>
            <a:ext cx="88381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8836EB8-C831-7846-9AC6-DD0ABE4AC5A3}"/>
              </a:ext>
            </a:extLst>
          </p:cNvPr>
          <p:cNvPicPr>
            <a:picLocks noChangeAspect="1"/>
          </p:cNvPicPr>
          <p:nvPr userDrawn="1"/>
        </p:nvPicPr>
        <p:blipFill>
          <a:blip r:embed="rId2"/>
          <a:stretch>
            <a:fillRect/>
          </a:stretch>
        </p:blipFill>
        <p:spPr>
          <a:xfrm>
            <a:off x="766763" y="6406302"/>
            <a:ext cx="1468437" cy="201823"/>
          </a:xfrm>
          <a:prstGeom prst="rect">
            <a:avLst/>
          </a:prstGeom>
        </p:spPr>
      </p:pic>
    </p:spTree>
    <p:extLst>
      <p:ext uri="{BB962C8B-B14F-4D97-AF65-F5344CB8AC3E}">
        <p14:creationId xmlns:p14="http://schemas.microsoft.com/office/powerpoint/2010/main" val="119731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6EB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1260001" y="1935741"/>
            <a:ext cx="9685468" cy="1794917"/>
          </a:xfrm>
        </p:spPr>
        <p:txBody>
          <a:bodyPr anchor="t">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3384624" y="4008358"/>
            <a:ext cx="5422751" cy="2039689"/>
          </a:xfrm>
        </p:spPr>
        <p:txBody>
          <a:bodyPr>
            <a:normAutofit/>
          </a:bodyPr>
          <a:lstStyle>
            <a:lvl1pPr marL="0" indent="0" algn="ctr">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8" name="Straight Connector 7">
            <a:extLst>
              <a:ext uri="{FF2B5EF4-FFF2-40B4-BE49-F238E27FC236}">
                <a16:creationId xmlns:a16="http://schemas.microsoft.com/office/drawing/2014/main" id="{7D1510B2-61D6-4E4B-866B-CD3F9281BD8E}"/>
              </a:ext>
            </a:extLst>
          </p:cNvPr>
          <p:cNvCxnSpPr>
            <a:cxnSpLocks/>
          </p:cNvCxnSpPr>
          <p:nvPr userDrawn="1"/>
        </p:nvCxnSpPr>
        <p:spPr>
          <a:xfrm>
            <a:off x="2402958" y="6500566"/>
            <a:ext cx="88381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6CAF65D-4589-9E4D-A02B-A74023ED19CF}"/>
              </a:ext>
            </a:extLst>
          </p:cNvPr>
          <p:cNvPicPr>
            <a:picLocks noChangeAspect="1"/>
          </p:cNvPicPr>
          <p:nvPr userDrawn="1"/>
        </p:nvPicPr>
        <p:blipFill>
          <a:blip r:embed="rId2"/>
          <a:stretch>
            <a:fillRect/>
          </a:stretch>
        </p:blipFill>
        <p:spPr>
          <a:xfrm>
            <a:off x="766763" y="6406302"/>
            <a:ext cx="1468437" cy="201823"/>
          </a:xfrm>
          <a:prstGeom prst="rect">
            <a:avLst/>
          </a:prstGeom>
        </p:spPr>
      </p:pic>
    </p:spTree>
    <p:extLst>
      <p:ext uri="{BB962C8B-B14F-4D97-AF65-F5344CB8AC3E}">
        <p14:creationId xmlns:p14="http://schemas.microsoft.com/office/powerpoint/2010/main" val="428726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7188-345A-5B49-B5B2-93AF00DBAD29}"/>
              </a:ext>
            </a:extLst>
          </p:cNvPr>
          <p:cNvSpPr>
            <a:spLocks noGrp="1"/>
          </p:cNvSpPr>
          <p:nvPr>
            <p:ph type="title"/>
          </p:nvPr>
        </p:nvSpPr>
        <p:spPr>
          <a:xfrm>
            <a:off x="838200" y="365125"/>
            <a:ext cx="6165028" cy="1325563"/>
          </a:xfrm>
        </p:spPr>
        <p:txBody>
          <a:bodyPr anchor="t">
            <a:normAutofit/>
          </a:bodyPr>
          <a:lstStyle>
            <a:lvl1pPr>
              <a:defRPr sz="5000" b="1" i="0">
                <a:solidFill>
                  <a:srgbClr val="6EB0FC"/>
                </a:solidFill>
                <a:latin typeface="Arial" panose="020B0604020202020204" pitchFamily="34" charset="0"/>
                <a:cs typeface="Arial" panose="020B0604020202020204" pitchFamily="34" charset="0"/>
              </a:defRPr>
            </a:lvl1pPr>
          </a:lstStyle>
          <a:p>
            <a:r>
              <a:rPr lang="en-GB" dirty="0"/>
              <a:t>Click to edit Master title style</a:t>
            </a:r>
            <a:endParaRPr lang="en-LT" dirty="0"/>
          </a:p>
        </p:txBody>
      </p:sp>
      <p:sp>
        <p:nvSpPr>
          <p:cNvPr id="5" name="Slide Number Placeholder 4">
            <a:extLst>
              <a:ext uri="{FF2B5EF4-FFF2-40B4-BE49-F238E27FC236}">
                <a16:creationId xmlns:a16="http://schemas.microsoft.com/office/drawing/2014/main" id="{DEC3DCB9-7A43-2E41-9AB7-0CEB28C5E289}"/>
              </a:ext>
            </a:extLst>
          </p:cNvPr>
          <p:cNvSpPr>
            <a:spLocks noGrp="1"/>
          </p:cNvSpPr>
          <p:nvPr>
            <p:ph type="sldNum" sz="quarter" idx="12"/>
          </p:nvPr>
        </p:nvSpPr>
        <p:spPr>
          <a:xfrm>
            <a:off x="10047641" y="6305557"/>
            <a:ext cx="1661161" cy="365125"/>
          </a:xfrm>
        </p:spPr>
        <p:txBody>
          <a:bodyPr/>
          <a:lstStyle>
            <a:lvl1pPr>
              <a:defRPr>
                <a:solidFill>
                  <a:srgbClr val="6EB0FC"/>
                </a:solidFill>
                <a:latin typeface="Arial" panose="020B0604020202020204" pitchFamily="34" charset="0"/>
                <a:cs typeface="Arial" panose="020B0604020202020204" pitchFamily="34" charset="0"/>
              </a:defRPr>
            </a:lvl1pPr>
          </a:lstStyle>
          <a:p>
            <a:fld id="{728FA630-0136-5B44-8DD3-D78C963C52EB}" type="slidenum">
              <a:rPr lang="en-LT" smtClean="0"/>
              <a:pPr/>
              <a:t>‹#›</a:t>
            </a:fld>
            <a:endParaRPr lang="en-LT" dirty="0"/>
          </a:p>
        </p:txBody>
      </p:sp>
      <p:sp>
        <p:nvSpPr>
          <p:cNvPr id="9" name="Text Placeholder 8">
            <a:extLst>
              <a:ext uri="{FF2B5EF4-FFF2-40B4-BE49-F238E27FC236}">
                <a16:creationId xmlns:a16="http://schemas.microsoft.com/office/drawing/2014/main" id="{FDA3C216-687D-384B-9951-71596B4206C5}"/>
              </a:ext>
            </a:extLst>
          </p:cNvPr>
          <p:cNvSpPr>
            <a:spLocks noGrp="1"/>
          </p:cNvSpPr>
          <p:nvPr>
            <p:ph type="body" sz="quarter" idx="13"/>
          </p:nvPr>
        </p:nvSpPr>
        <p:spPr>
          <a:xfrm>
            <a:off x="838200" y="2525718"/>
            <a:ext cx="10870602" cy="3538423"/>
          </a:xfrm>
        </p:spPr>
        <p:txBody>
          <a:bodyPr>
            <a:normAutofit/>
          </a:bodyPr>
          <a:lstStyle>
            <a:lvl1pPr marL="0" indent="0">
              <a:buFontTx/>
              <a:buNone/>
              <a:defRPr sz="1800">
                <a:solidFill>
                  <a:srgbClr val="6EB0FC"/>
                </a:solidFill>
                <a:latin typeface="Arial" panose="020B0604020202020204" pitchFamily="34" charset="0"/>
                <a:cs typeface="Arial" panose="020B0604020202020204" pitchFamily="34" charset="0"/>
              </a:defRPr>
            </a:lvl1pPr>
            <a:lvl2pPr marL="457200" indent="0">
              <a:buFontTx/>
              <a:buNone/>
              <a:defRPr sz="1800">
                <a:solidFill>
                  <a:schemeClr val="bg1"/>
                </a:solidFill>
                <a:latin typeface="Arial" panose="020B0604020202020204" pitchFamily="34" charset="0"/>
                <a:cs typeface="Arial" panose="020B0604020202020204" pitchFamily="34" charset="0"/>
              </a:defRPr>
            </a:lvl2pPr>
            <a:lvl3pPr marL="914400" indent="0">
              <a:buFontTx/>
              <a:buNone/>
              <a:defRPr sz="1800">
                <a:solidFill>
                  <a:schemeClr val="bg1"/>
                </a:solidFill>
                <a:latin typeface="Arial" panose="020B0604020202020204" pitchFamily="34" charset="0"/>
                <a:cs typeface="Arial" panose="020B0604020202020204" pitchFamily="34" charset="0"/>
              </a:defRPr>
            </a:lvl3pPr>
            <a:lvl4pPr marL="1371600" indent="0">
              <a:buFontTx/>
              <a:buNone/>
              <a:defRPr sz="1800">
                <a:solidFill>
                  <a:schemeClr val="bg1"/>
                </a:solidFill>
                <a:latin typeface="Arial" panose="020B0604020202020204" pitchFamily="34" charset="0"/>
                <a:cs typeface="Arial" panose="020B0604020202020204" pitchFamily="34" charset="0"/>
              </a:defRPr>
            </a:lvl4pPr>
            <a:lvl5pPr marL="1828800" indent="0">
              <a:buFontTx/>
              <a:buNone/>
              <a:defRPr sz="18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endParaRPr lang="en-LT" dirty="0"/>
          </a:p>
        </p:txBody>
      </p:sp>
      <p:cxnSp>
        <p:nvCxnSpPr>
          <p:cNvPr id="10" name="Straight Connector 9">
            <a:extLst>
              <a:ext uri="{FF2B5EF4-FFF2-40B4-BE49-F238E27FC236}">
                <a16:creationId xmlns:a16="http://schemas.microsoft.com/office/drawing/2014/main" id="{183E301A-55CE-7049-8ECB-FB7793B72955}"/>
              </a:ext>
            </a:extLst>
          </p:cNvPr>
          <p:cNvCxnSpPr>
            <a:cxnSpLocks/>
          </p:cNvCxnSpPr>
          <p:nvPr userDrawn="1"/>
        </p:nvCxnSpPr>
        <p:spPr>
          <a:xfrm>
            <a:off x="2402958" y="6500566"/>
            <a:ext cx="8868016" cy="0"/>
          </a:xfrm>
          <a:prstGeom prst="line">
            <a:avLst/>
          </a:prstGeom>
          <a:ln w="9525">
            <a:solidFill>
              <a:srgbClr val="6EB0F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D8B136-FF69-1B41-8598-8121C5091AF0}"/>
              </a:ext>
            </a:extLst>
          </p:cNvPr>
          <p:cNvPicPr>
            <a:picLocks noChangeAspect="1"/>
          </p:cNvPicPr>
          <p:nvPr userDrawn="1"/>
        </p:nvPicPr>
        <p:blipFill>
          <a:blip r:embed="rId2"/>
          <a:stretch>
            <a:fillRect/>
          </a:stretch>
        </p:blipFill>
        <p:spPr>
          <a:xfrm>
            <a:off x="766763" y="6405422"/>
            <a:ext cx="1458154" cy="200410"/>
          </a:xfrm>
          <a:prstGeom prst="rect">
            <a:avLst/>
          </a:prstGeom>
        </p:spPr>
      </p:pic>
    </p:spTree>
    <p:extLst>
      <p:ext uri="{BB962C8B-B14F-4D97-AF65-F5344CB8AC3E}">
        <p14:creationId xmlns:p14="http://schemas.microsoft.com/office/powerpoint/2010/main" val="8203865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8FDF0-00F5-A94B-902A-1F8C5EB5B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5F1D561-990B-B849-B135-A5E6324B4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977696B2-E34D-F044-93F2-9DC0D6C2B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57638-1C28-1F44-87CA-C984809D8821}" type="datetime1">
              <a:rPr lang="en-US" smtClean="0"/>
              <a:t>5/8/2023</a:t>
            </a:fld>
            <a:endParaRPr lang="en-LT"/>
          </a:p>
        </p:txBody>
      </p:sp>
      <p:sp>
        <p:nvSpPr>
          <p:cNvPr id="5" name="Footer Placeholder 4">
            <a:extLst>
              <a:ext uri="{FF2B5EF4-FFF2-40B4-BE49-F238E27FC236}">
                <a16:creationId xmlns:a16="http://schemas.microsoft.com/office/drawing/2014/main" id="{9457A2BA-4C7D-1949-81A8-F41551085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2484C239-E58D-0A46-872D-669ADAA38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A630-0136-5B44-8DD3-D78C963C52EB}" type="slidenum">
              <a:rPr lang="en-LT" smtClean="0"/>
              <a:t>‹#›</a:t>
            </a:fld>
            <a:endParaRPr lang="en-LT"/>
          </a:p>
        </p:txBody>
      </p:sp>
    </p:spTree>
    <p:extLst>
      <p:ext uri="{BB962C8B-B14F-4D97-AF65-F5344CB8AC3E}">
        <p14:creationId xmlns:p14="http://schemas.microsoft.com/office/powerpoint/2010/main" val="251320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emf"/><Relationship Id="rId4" Type="http://schemas.openxmlformats.org/officeDocument/2006/relationships/image" Target="../media/image26.jpeg"/><Relationship Id="rId9" Type="http://schemas.openxmlformats.org/officeDocument/2006/relationships/image" Target="../media/image3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D730E-76F9-474E-BE0B-5A96AAD11119}"/>
              </a:ext>
            </a:extLst>
          </p:cNvPr>
          <p:cNvSpPr>
            <a:spLocks noGrp="1"/>
          </p:cNvSpPr>
          <p:nvPr>
            <p:ph type="dt" sz="half" idx="10"/>
          </p:nvPr>
        </p:nvSpPr>
        <p:spPr>
          <a:xfrm>
            <a:off x="4620226" y="924356"/>
            <a:ext cx="1346987" cy="365125"/>
          </a:xfrm>
        </p:spPr>
        <p:txBody>
          <a:bodyPr/>
          <a:lstStyle/>
          <a:p>
            <a:r>
              <a:rPr lang="lv-LV" dirty="0"/>
              <a:t>08.05.2023.</a:t>
            </a:r>
            <a:endParaRPr lang="en-LT" dirty="0"/>
          </a:p>
        </p:txBody>
      </p:sp>
      <p:sp>
        <p:nvSpPr>
          <p:cNvPr id="4" name="Text Placeholder 3">
            <a:extLst>
              <a:ext uri="{FF2B5EF4-FFF2-40B4-BE49-F238E27FC236}">
                <a16:creationId xmlns:a16="http://schemas.microsoft.com/office/drawing/2014/main" id="{D1C2954E-AE94-CA47-85F7-1200BC6D173E}"/>
              </a:ext>
            </a:extLst>
          </p:cNvPr>
          <p:cNvSpPr>
            <a:spLocks noGrp="1"/>
          </p:cNvSpPr>
          <p:nvPr>
            <p:ph type="body" sz="quarter" idx="14"/>
          </p:nvPr>
        </p:nvSpPr>
        <p:spPr/>
        <p:txBody>
          <a:bodyPr/>
          <a:lstStyle/>
          <a:p>
            <a:r>
              <a:rPr lang="lv-LV" sz="2800" dirty="0"/>
              <a:t>Kaivas iela 29, 31, 33, Rīga</a:t>
            </a:r>
          </a:p>
          <a:p>
            <a:r>
              <a:rPr lang="lv-LV" sz="2800" dirty="0"/>
              <a:t>Dzīvokļu īpašnieku kopsapulce</a:t>
            </a:r>
            <a:endParaRPr lang="en-LT" sz="2800" dirty="0"/>
          </a:p>
        </p:txBody>
      </p:sp>
    </p:spTree>
    <p:extLst>
      <p:ext uri="{BB962C8B-B14F-4D97-AF65-F5344CB8AC3E}">
        <p14:creationId xmlns:p14="http://schemas.microsoft.com/office/powerpoint/2010/main" val="333817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AD0F-ACE3-1E45-8532-CAAD9D1D44D9}"/>
              </a:ext>
            </a:extLst>
          </p:cNvPr>
          <p:cNvSpPr>
            <a:spLocks noGrp="1"/>
          </p:cNvSpPr>
          <p:nvPr>
            <p:ph type="title"/>
          </p:nvPr>
        </p:nvSpPr>
        <p:spPr>
          <a:xfrm>
            <a:off x="3799514" y="289624"/>
            <a:ext cx="6165028" cy="1325563"/>
          </a:xfrm>
        </p:spPr>
        <p:txBody>
          <a:bodyPr/>
          <a:lstStyle/>
          <a:p>
            <a:r>
              <a:rPr lang="lv-LV" dirty="0"/>
              <a:t>Uzkrājuma fonds</a:t>
            </a:r>
            <a:endParaRPr lang="en-LT" dirty="0"/>
          </a:p>
        </p:txBody>
      </p:sp>
      <p:sp>
        <p:nvSpPr>
          <p:cNvPr id="3" name="Slide Number Placeholder 2">
            <a:extLst>
              <a:ext uri="{FF2B5EF4-FFF2-40B4-BE49-F238E27FC236}">
                <a16:creationId xmlns:a16="http://schemas.microsoft.com/office/drawing/2014/main" id="{BF905FDD-0A04-714A-A4F7-6245F8732C49}"/>
              </a:ext>
            </a:extLst>
          </p:cNvPr>
          <p:cNvSpPr>
            <a:spLocks noGrp="1"/>
          </p:cNvSpPr>
          <p:nvPr>
            <p:ph type="sldNum" sz="quarter" idx="12"/>
          </p:nvPr>
        </p:nvSpPr>
        <p:spPr/>
        <p:txBody>
          <a:bodyPr/>
          <a:lstStyle/>
          <a:p>
            <a:fld id="{728FA630-0136-5B44-8DD3-D78C963C52EB}" type="slidenum">
              <a:rPr lang="en-LT" smtClean="0"/>
              <a:pPr/>
              <a:t>10</a:t>
            </a:fld>
            <a:endParaRPr lang="en-LT"/>
          </a:p>
        </p:txBody>
      </p:sp>
      <p:graphicFrame>
        <p:nvGraphicFramePr>
          <p:cNvPr id="7" name="Table 6">
            <a:extLst>
              <a:ext uri="{FF2B5EF4-FFF2-40B4-BE49-F238E27FC236}">
                <a16:creationId xmlns:a16="http://schemas.microsoft.com/office/drawing/2014/main" id="{3C1511C4-CC4F-6185-749A-DE3D84ADE2A0}"/>
              </a:ext>
            </a:extLst>
          </p:cNvPr>
          <p:cNvGraphicFramePr>
            <a:graphicFrameLocks noGrp="1"/>
          </p:cNvGraphicFramePr>
          <p:nvPr>
            <p:extLst>
              <p:ext uri="{D42A27DB-BD31-4B8C-83A1-F6EECF244321}">
                <p14:modId xmlns:p14="http://schemas.microsoft.com/office/powerpoint/2010/main" val="1113237373"/>
              </p:ext>
            </p:extLst>
          </p:nvPr>
        </p:nvGraphicFramePr>
        <p:xfrm>
          <a:off x="2227458" y="1431209"/>
          <a:ext cx="6901200" cy="4395600"/>
        </p:xfrm>
        <a:graphic>
          <a:graphicData uri="http://schemas.openxmlformats.org/drawingml/2006/table">
            <a:tbl>
              <a:tblPr firstRow="1" firstCol="1" bandRow="1">
                <a:tableStyleId>{5C22544A-7EE6-4342-B048-85BDC9FD1C3A}</a:tableStyleId>
              </a:tblPr>
              <a:tblGrid>
                <a:gridCol w="1791295">
                  <a:extLst>
                    <a:ext uri="{9D8B030D-6E8A-4147-A177-3AD203B41FA5}">
                      <a16:colId xmlns:a16="http://schemas.microsoft.com/office/drawing/2014/main" val="22904426"/>
                    </a:ext>
                  </a:extLst>
                </a:gridCol>
                <a:gridCol w="1602738">
                  <a:extLst>
                    <a:ext uri="{9D8B030D-6E8A-4147-A177-3AD203B41FA5}">
                      <a16:colId xmlns:a16="http://schemas.microsoft.com/office/drawing/2014/main" val="1806576951"/>
                    </a:ext>
                  </a:extLst>
                </a:gridCol>
                <a:gridCol w="1715872">
                  <a:extLst>
                    <a:ext uri="{9D8B030D-6E8A-4147-A177-3AD203B41FA5}">
                      <a16:colId xmlns:a16="http://schemas.microsoft.com/office/drawing/2014/main" val="1021593248"/>
                    </a:ext>
                  </a:extLst>
                </a:gridCol>
                <a:gridCol w="1791295">
                  <a:extLst>
                    <a:ext uri="{9D8B030D-6E8A-4147-A177-3AD203B41FA5}">
                      <a16:colId xmlns:a16="http://schemas.microsoft.com/office/drawing/2014/main" val="1959024453"/>
                    </a:ext>
                  </a:extLst>
                </a:gridCol>
              </a:tblGrid>
              <a:tr h="293040">
                <a:tc>
                  <a:txBody>
                    <a:bodyPr/>
                    <a:lstStyle/>
                    <a:p>
                      <a:pPr algn="ctr"/>
                      <a:r>
                        <a:rPr lang="en-US" sz="1200" dirty="0" err="1">
                          <a:effectLst/>
                        </a:rPr>
                        <a:t>Māja</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platība (m2)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2021.gadā EUR</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2023.gadā EUR</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1397314"/>
                  </a:ext>
                </a:extLst>
              </a:tr>
              <a:tr h="293040">
                <a:tc>
                  <a:txBody>
                    <a:bodyPr/>
                    <a:lstStyle/>
                    <a:p>
                      <a:pPr algn="ctr"/>
                      <a:r>
                        <a:rPr lang="en-US" sz="1200">
                          <a:effectLst/>
                        </a:rPr>
                        <a:t>Kaivas 29/1</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4149.4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2121.17328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4979.28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092874"/>
                  </a:ext>
                </a:extLst>
              </a:tr>
              <a:tr h="293040">
                <a:tc>
                  <a:txBody>
                    <a:bodyPr/>
                    <a:lstStyle/>
                    <a:p>
                      <a:pPr algn="ctr"/>
                      <a:r>
                        <a:rPr lang="en-US" sz="1200">
                          <a:effectLst/>
                        </a:rPr>
                        <a:t>Kaivas 29/2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1592.9</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814.29048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1911.48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4836836"/>
                  </a:ext>
                </a:extLst>
              </a:tr>
              <a:tr h="293040">
                <a:tc>
                  <a:txBody>
                    <a:bodyPr/>
                    <a:lstStyle/>
                    <a:p>
                      <a:pPr algn="ctr"/>
                      <a:r>
                        <a:rPr lang="en-US" sz="1200">
                          <a:effectLst/>
                        </a:rPr>
                        <a:t>Kaivas 29/3</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1590.3</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812.96136</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1908.36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7469981"/>
                  </a:ext>
                </a:extLst>
              </a:tr>
              <a:tr h="293040">
                <a:tc>
                  <a:txBody>
                    <a:bodyPr/>
                    <a:lstStyle/>
                    <a:p>
                      <a:pPr algn="ctr"/>
                      <a:r>
                        <a:rPr lang="en-US" sz="1200">
                          <a:effectLst/>
                        </a:rPr>
                        <a:t>Kaivas 29/4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2212.7</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1131.13224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2655.24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7569428"/>
                  </a:ext>
                </a:extLst>
              </a:tr>
              <a:tr h="293040">
                <a:tc>
                  <a:txBody>
                    <a:bodyPr/>
                    <a:lstStyle/>
                    <a:p>
                      <a:pPr algn="ctr"/>
                      <a:r>
                        <a:rPr lang="en-US" sz="1200" dirty="0" err="1">
                          <a:effectLst/>
                        </a:rPr>
                        <a:t>Kaivas</a:t>
                      </a:r>
                      <a:r>
                        <a:rPr lang="en-US" sz="1200" dirty="0">
                          <a:effectLst/>
                        </a:rPr>
                        <a:t> 31/1</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2214.4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113</a:t>
                      </a:r>
                      <a:r>
                        <a:rPr lang="lv-LV" sz="1200" dirty="0">
                          <a:effectLst/>
                        </a:rPr>
                        <a:t>4.6</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1134.6</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816823262"/>
                  </a:ext>
                </a:extLst>
              </a:tr>
              <a:tr h="293040">
                <a:tc>
                  <a:txBody>
                    <a:bodyPr/>
                    <a:lstStyle/>
                    <a:p>
                      <a:pPr algn="ctr"/>
                      <a:r>
                        <a:rPr lang="en-US" sz="1200" dirty="0" err="1">
                          <a:effectLst/>
                        </a:rPr>
                        <a:t>Kaivas</a:t>
                      </a:r>
                      <a:r>
                        <a:rPr lang="en-US" sz="1200" dirty="0">
                          <a:effectLst/>
                        </a:rPr>
                        <a:t> 31/2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2200.5</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1124.8956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2640.6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216142"/>
                  </a:ext>
                </a:extLst>
              </a:tr>
              <a:tr h="293040">
                <a:tc>
                  <a:txBody>
                    <a:bodyPr/>
                    <a:lstStyle/>
                    <a:p>
                      <a:pPr algn="ctr"/>
                      <a:r>
                        <a:rPr lang="en-US" sz="1200" dirty="0" err="1">
                          <a:effectLst/>
                        </a:rPr>
                        <a:t>Kaivas</a:t>
                      </a:r>
                      <a:r>
                        <a:rPr lang="en-US" sz="1200" dirty="0">
                          <a:effectLst/>
                        </a:rPr>
                        <a:t> 31/3</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2204.9</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112</a:t>
                      </a:r>
                      <a:r>
                        <a:rPr lang="lv-LV" sz="1200" dirty="0">
                          <a:effectLst/>
                        </a:rPr>
                        <a:t>9.44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1129.44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521352837"/>
                  </a:ext>
                </a:extLst>
              </a:tr>
              <a:tr h="293040">
                <a:tc>
                  <a:txBody>
                    <a:bodyPr/>
                    <a:lstStyle/>
                    <a:p>
                      <a:pPr algn="ctr"/>
                      <a:r>
                        <a:rPr lang="en-US" sz="1200">
                          <a:effectLst/>
                        </a:rPr>
                        <a:t>Kaivas 31/4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1597.9</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816.84648</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1917.48</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212853"/>
                  </a:ext>
                </a:extLst>
              </a:tr>
              <a:tr h="293040">
                <a:tc>
                  <a:txBody>
                    <a:bodyPr/>
                    <a:lstStyle/>
                    <a:p>
                      <a:pPr algn="ctr"/>
                      <a:r>
                        <a:rPr lang="en-US" sz="1200">
                          <a:effectLst/>
                        </a:rPr>
                        <a:t>Kaivas 31/5</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1200.2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613.54224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1440.24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768999"/>
                  </a:ext>
                </a:extLst>
              </a:tr>
              <a:tr h="293040">
                <a:tc>
                  <a:txBody>
                    <a:bodyPr/>
                    <a:lstStyle/>
                    <a:p>
                      <a:pPr algn="ctr"/>
                      <a:r>
                        <a:rPr lang="en-US" sz="1200">
                          <a:effectLst/>
                        </a:rPr>
                        <a:t>Kaivas 33/1</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3938.7</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201</a:t>
                      </a:r>
                      <a:r>
                        <a:rPr lang="lv-LV" sz="1200" dirty="0">
                          <a:effectLst/>
                        </a:rPr>
                        <a:t>7.32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a:effectLst/>
                        </a:rPr>
                        <a:t>2017.32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984528591"/>
                  </a:ext>
                </a:extLst>
              </a:tr>
              <a:tr h="293040">
                <a:tc>
                  <a:txBody>
                    <a:bodyPr/>
                    <a:lstStyle/>
                    <a:p>
                      <a:pPr algn="ctr"/>
                      <a:r>
                        <a:rPr lang="en-US" sz="1200">
                          <a:effectLst/>
                        </a:rPr>
                        <a:t>Kaivas 33/2</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1626.1</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83</a:t>
                      </a:r>
                      <a:r>
                        <a:rPr lang="lv-LV" sz="1200" dirty="0">
                          <a:effectLst/>
                        </a:rPr>
                        <a:t>3.04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833.04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283590215"/>
                  </a:ext>
                </a:extLst>
              </a:tr>
              <a:tr h="293040">
                <a:tc>
                  <a:txBody>
                    <a:bodyPr/>
                    <a:lstStyle/>
                    <a:p>
                      <a:pPr algn="ctr"/>
                      <a:r>
                        <a:rPr lang="en-US" sz="1200">
                          <a:effectLst/>
                        </a:rPr>
                        <a:t>Kaivas 33/3</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1219.9</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a:effectLst/>
                        </a:rPr>
                        <a:t>623.61288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1463.88</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62349"/>
                  </a:ext>
                </a:extLst>
              </a:tr>
              <a:tr h="293040">
                <a:tc>
                  <a:txBody>
                    <a:bodyPr/>
                    <a:lstStyle/>
                    <a:p>
                      <a:pPr algn="ctr"/>
                      <a:r>
                        <a:rPr lang="en-US" sz="1200">
                          <a:effectLst/>
                        </a:rPr>
                        <a:t>Kaivas 33/4</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1632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83</a:t>
                      </a:r>
                      <a:r>
                        <a:rPr lang="lv-LV" sz="1200" dirty="0">
                          <a:effectLst/>
                        </a:rPr>
                        <a:t>6.28</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a:effectLst/>
                        </a:rPr>
                        <a:t>836.28</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4204436981"/>
                  </a:ext>
                </a:extLst>
              </a:tr>
              <a:tr h="293040">
                <a:tc>
                  <a:txBody>
                    <a:bodyPr/>
                    <a:lstStyle/>
                    <a:p>
                      <a:pPr algn="ctr"/>
                      <a:r>
                        <a:rPr lang="en-US" sz="1200">
                          <a:effectLst/>
                        </a:rPr>
                        <a:t>Kaivas 33/5</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1223.4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62</a:t>
                      </a:r>
                      <a:r>
                        <a:rPr lang="lv-LV" sz="1200" dirty="0">
                          <a:effectLst/>
                        </a:rPr>
                        <a:t>7.12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r>
                        <a:rPr lang="en-US" sz="1200" dirty="0">
                          <a:effectLst/>
                        </a:rPr>
                        <a:t>627.12</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671253340"/>
                  </a:ext>
                </a:extLst>
              </a:tr>
            </a:tbl>
          </a:graphicData>
        </a:graphic>
      </p:graphicFrame>
    </p:spTree>
    <p:extLst>
      <p:ext uri="{BB962C8B-B14F-4D97-AF65-F5344CB8AC3E}">
        <p14:creationId xmlns:p14="http://schemas.microsoft.com/office/powerpoint/2010/main" val="313614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85FD-4082-074B-B07B-653C26B06161}"/>
              </a:ext>
            </a:extLst>
          </p:cNvPr>
          <p:cNvSpPr>
            <a:spLocks noGrp="1"/>
          </p:cNvSpPr>
          <p:nvPr>
            <p:ph type="title"/>
          </p:nvPr>
        </p:nvSpPr>
        <p:spPr>
          <a:xfrm>
            <a:off x="1192753" y="311127"/>
            <a:ext cx="9685468" cy="1794917"/>
          </a:xfrm>
        </p:spPr>
        <p:txBody>
          <a:bodyPr/>
          <a:lstStyle/>
          <a:p>
            <a:r>
              <a:rPr lang="lv-LV" dirty="0"/>
              <a:t>Citi jautājumi</a:t>
            </a:r>
            <a:endParaRPr lang="en-LT" dirty="0"/>
          </a:p>
        </p:txBody>
      </p:sp>
      <p:sp>
        <p:nvSpPr>
          <p:cNvPr id="3" name="Slide Number Placeholder 2">
            <a:extLst>
              <a:ext uri="{FF2B5EF4-FFF2-40B4-BE49-F238E27FC236}">
                <a16:creationId xmlns:a16="http://schemas.microsoft.com/office/drawing/2014/main" id="{4B096981-13D8-F640-8F51-DFC0EC679FE8}"/>
              </a:ext>
            </a:extLst>
          </p:cNvPr>
          <p:cNvSpPr>
            <a:spLocks noGrp="1"/>
          </p:cNvSpPr>
          <p:nvPr>
            <p:ph type="sldNum" sz="quarter" idx="12"/>
          </p:nvPr>
        </p:nvSpPr>
        <p:spPr/>
        <p:txBody>
          <a:bodyPr/>
          <a:lstStyle/>
          <a:p>
            <a:fld id="{728FA630-0136-5B44-8DD3-D78C963C52EB}" type="slidenum">
              <a:rPr lang="en-LT" smtClean="0"/>
              <a:pPr/>
              <a:t>11</a:t>
            </a:fld>
            <a:endParaRPr lang="en-LT"/>
          </a:p>
        </p:txBody>
      </p:sp>
    </p:spTree>
    <p:extLst>
      <p:ext uri="{BB962C8B-B14F-4D97-AF65-F5344CB8AC3E}">
        <p14:creationId xmlns:p14="http://schemas.microsoft.com/office/powerpoint/2010/main" val="261160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7DB8B-2866-104E-B557-7EA3067EA0B4}"/>
              </a:ext>
            </a:extLst>
          </p:cNvPr>
          <p:cNvSpPr>
            <a:spLocks noGrp="1"/>
          </p:cNvSpPr>
          <p:nvPr>
            <p:ph type="body" sz="quarter" idx="10"/>
          </p:nvPr>
        </p:nvSpPr>
        <p:spPr/>
        <p:txBody>
          <a:bodyPr/>
          <a:lstStyle/>
          <a:p>
            <a:r>
              <a:rPr lang="lv-LV" dirty="0"/>
              <a:t>Paldies</a:t>
            </a:r>
            <a:r>
              <a:rPr lang="en-LT" dirty="0"/>
              <a:t>!</a:t>
            </a:r>
          </a:p>
        </p:txBody>
      </p:sp>
    </p:spTree>
    <p:extLst>
      <p:ext uri="{BB962C8B-B14F-4D97-AF65-F5344CB8AC3E}">
        <p14:creationId xmlns:p14="http://schemas.microsoft.com/office/powerpoint/2010/main" val="25196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25F243-6ABC-074D-89AF-29E77F047A5D}"/>
              </a:ext>
            </a:extLst>
          </p:cNvPr>
          <p:cNvSpPr>
            <a:spLocks noGrp="1"/>
          </p:cNvSpPr>
          <p:nvPr>
            <p:ph type="body" sz="quarter" idx="12"/>
          </p:nvPr>
        </p:nvSpPr>
        <p:spPr>
          <a:xfrm>
            <a:off x="1730374" y="1893888"/>
            <a:ext cx="9886987" cy="3043237"/>
          </a:xfrm>
        </p:spPr>
        <p:txBody>
          <a:bodyPr/>
          <a:lstStyle/>
          <a:p>
            <a:r>
              <a:rPr lang="lv-LV" dirty="0"/>
              <a:t>Norēķini ar pakalpojumu sniedzējiem un atskaite par darbu ar debitoriem</a:t>
            </a:r>
            <a:endParaRPr lang="en-LT" dirty="0"/>
          </a:p>
          <a:p>
            <a:r>
              <a:rPr lang="lv-LV" dirty="0"/>
              <a:t>Plānotie un nepieciešamie uzlabojuma un remontdarbi ciematā</a:t>
            </a:r>
            <a:endParaRPr lang="en-LT" dirty="0"/>
          </a:p>
          <a:p>
            <a:r>
              <a:rPr lang="lv-LV" dirty="0"/>
              <a:t>Uzkrājuma fonda palielināšana</a:t>
            </a:r>
            <a:endParaRPr lang="en-LT" dirty="0"/>
          </a:p>
          <a:p>
            <a:r>
              <a:rPr lang="lv-LV" dirty="0"/>
              <a:t>Citi jautājumi</a:t>
            </a:r>
            <a:endParaRPr lang="en-LT" dirty="0"/>
          </a:p>
          <a:p>
            <a:endParaRPr lang="en-LT" dirty="0"/>
          </a:p>
        </p:txBody>
      </p:sp>
      <p:sp>
        <p:nvSpPr>
          <p:cNvPr id="5" name="Date Placeholder 4">
            <a:extLst>
              <a:ext uri="{FF2B5EF4-FFF2-40B4-BE49-F238E27FC236}">
                <a16:creationId xmlns:a16="http://schemas.microsoft.com/office/drawing/2014/main" id="{ED6FB664-078A-8543-ACE7-900B5031DC19}"/>
              </a:ext>
            </a:extLst>
          </p:cNvPr>
          <p:cNvSpPr>
            <a:spLocks noGrp="1"/>
          </p:cNvSpPr>
          <p:nvPr>
            <p:ph type="dt" sz="half" idx="10"/>
          </p:nvPr>
        </p:nvSpPr>
        <p:spPr/>
        <p:txBody>
          <a:bodyPr/>
          <a:lstStyle/>
          <a:p>
            <a:fld id="{F54783AB-8504-E64F-96B1-3EB0EF9FF91E}" type="datetime1">
              <a:rPr lang="en-US" smtClean="0"/>
              <a:t>5/8/2023</a:t>
            </a:fld>
            <a:endParaRPr lang="en-LT"/>
          </a:p>
        </p:txBody>
      </p:sp>
    </p:spTree>
    <p:extLst>
      <p:ext uri="{BB962C8B-B14F-4D97-AF65-F5344CB8AC3E}">
        <p14:creationId xmlns:p14="http://schemas.microsoft.com/office/powerpoint/2010/main" val="311543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087CA-2756-E242-8313-57DB8D1002C5}"/>
              </a:ext>
            </a:extLst>
          </p:cNvPr>
          <p:cNvSpPr>
            <a:spLocks noGrp="1"/>
          </p:cNvSpPr>
          <p:nvPr>
            <p:ph type="body" sz="quarter" idx="10"/>
          </p:nvPr>
        </p:nvSpPr>
        <p:spPr>
          <a:xfrm>
            <a:off x="409000" y="215592"/>
            <a:ext cx="6715314" cy="1376362"/>
          </a:xfrm>
        </p:spPr>
        <p:txBody>
          <a:bodyPr/>
          <a:lstStyle/>
          <a:p>
            <a:r>
              <a:rPr lang="lv-LV" sz="2500" dirty="0"/>
              <a:t>Dzīvokļu īpašnieku norēķini</a:t>
            </a:r>
          </a:p>
        </p:txBody>
      </p:sp>
      <p:graphicFrame>
        <p:nvGraphicFramePr>
          <p:cNvPr id="11" name="Table 10">
            <a:extLst>
              <a:ext uri="{FF2B5EF4-FFF2-40B4-BE49-F238E27FC236}">
                <a16:creationId xmlns:a16="http://schemas.microsoft.com/office/drawing/2014/main" id="{8EDE4C26-1003-C333-1ED1-48798114CFE6}"/>
              </a:ext>
            </a:extLst>
          </p:cNvPr>
          <p:cNvGraphicFramePr>
            <a:graphicFrameLocks noGrp="1"/>
          </p:cNvGraphicFramePr>
          <p:nvPr>
            <p:extLst>
              <p:ext uri="{D42A27DB-BD31-4B8C-83A1-F6EECF244321}">
                <p14:modId xmlns:p14="http://schemas.microsoft.com/office/powerpoint/2010/main" val="421223938"/>
              </p:ext>
            </p:extLst>
          </p:nvPr>
        </p:nvGraphicFramePr>
        <p:xfrm>
          <a:off x="745724" y="1329497"/>
          <a:ext cx="6316444" cy="3352800"/>
        </p:xfrm>
        <a:graphic>
          <a:graphicData uri="http://schemas.openxmlformats.org/drawingml/2006/table">
            <a:tbl>
              <a:tblPr firstCol="1" bandRow="1">
                <a:tableStyleId>{5C22544A-7EE6-4342-B048-85BDC9FD1C3A}</a:tableStyleId>
              </a:tblPr>
              <a:tblGrid>
                <a:gridCol w="2462373">
                  <a:extLst>
                    <a:ext uri="{9D8B030D-6E8A-4147-A177-3AD203B41FA5}">
                      <a16:colId xmlns:a16="http://schemas.microsoft.com/office/drawing/2014/main" val="1817807783"/>
                    </a:ext>
                  </a:extLst>
                </a:gridCol>
                <a:gridCol w="820212">
                  <a:extLst>
                    <a:ext uri="{9D8B030D-6E8A-4147-A177-3AD203B41FA5}">
                      <a16:colId xmlns:a16="http://schemas.microsoft.com/office/drawing/2014/main" val="1303643842"/>
                    </a:ext>
                  </a:extLst>
                </a:gridCol>
                <a:gridCol w="820212">
                  <a:extLst>
                    <a:ext uri="{9D8B030D-6E8A-4147-A177-3AD203B41FA5}">
                      <a16:colId xmlns:a16="http://schemas.microsoft.com/office/drawing/2014/main" val="3734246405"/>
                    </a:ext>
                  </a:extLst>
                </a:gridCol>
                <a:gridCol w="1081662">
                  <a:extLst>
                    <a:ext uri="{9D8B030D-6E8A-4147-A177-3AD203B41FA5}">
                      <a16:colId xmlns:a16="http://schemas.microsoft.com/office/drawing/2014/main" val="463918706"/>
                    </a:ext>
                  </a:extLst>
                </a:gridCol>
                <a:gridCol w="1131985">
                  <a:extLst>
                    <a:ext uri="{9D8B030D-6E8A-4147-A177-3AD203B41FA5}">
                      <a16:colId xmlns:a16="http://schemas.microsoft.com/office/drawing/2014/main" val="2678712496"/>
                    </a:ext>
                  </a:extLst>
                </a:gridCol>
              </a:tblGrid>
              <a:tr h="817956">
                <a:tc>
                  <a:txBody>
                    <a:bodyPr/>
                    <a:lstStyle/>
                    <a:p>
                      <a:pPr algn="ctr">
                        <a:tabLst>
                          <a:tab pos="1857375" algn="l"/>
                        </a:tabLst>
                      </a:pPr>
                      <a:r>
                        <a:rPr lang="lv-LV" sz="1100" dirty="0">
                          <a:effectLst/>
                        </a:rPr>
                        <a:t>Ieņēmumi 01.01.2022. – </a:t>
                      </a:r>
                      <a:r>
                        <a:rPr lang="lv-LV" sz="1100" dirty="0">
                          <a:effectLst/>
                          <a:latin typeface="Arial" panose="020B0604020202020204" pitchFamily="34" charset="0"/>
                          <a:cs typeface="Arial" panose="020B0604020202020204" pitchFamily="34" charset="0"/>
                        </a:rPr>
                        <a:t>31.12.2022</a:t>
                      </a:r>
                      <a:r>
                        <a:rPr lang="lv-LV" sz="1100" dirty="0">
                          <a:effectLst/>
                        </a:rPr>
                        <a:t>.</a:t>
                      </a:r>
                      <a:endParaRPr lang="en-US" sz="1200" dirty="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Parāds uz 01.01.2022. EUR (t.sk. PVN)</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Plānotie ieņēmumi 2022. gadā, EUR (t.sk. PVN)</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Faktiskie ieņēmumi 01.01.2022. – 31.12.2022., EUR (t.sk. PVN)</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Parāds par periodu / “+” atgūts parāds par iepriekšējo gadu, EUR (t.sk. PVN)</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774089481"/>
                  </a:ext>
                </a:extLst>
              </a:tr>
              <a:tr h="490774">
                <a:tc>
                  <a:txBody>
                    <a:bodyPr/>
                    <a:lstStyle/>
                    <a:p>
                      <a:pPr algn="just">
                        <a:tabLst>
                          <a:tab pos="1857375" algn="l"/>
                        </a:tabLst>
                      </a:pPr>
                      <a:r>
                        <a:rPr lang="lv-LV" sz="1100">
                          <a:effectLst/>
                        </a:rPr>
                        <a:t>Apsaimniekošanas maksa – dzīvokļi, pazemes stāvvietas, virszemes stāvvietas, pagraba telpas</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2838.282</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207609.20</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203788.57</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- 6658.91</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3995981081"/>
                  </a:ext>
                </a:extLst>
              </a:tr>
              <a:tr h="163591">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3558589451"/>
                  </a:ext>
                </a:extLst>
              </a:tr>
              <a:tr h="163591">
                <a:tc>
                  <a:txBody>
                    <a:bodyPr/>
                    <a:lstStyle/>
                    <a:p>
                      <a:pPr>
                        <a:tabLst>
                          <a:tab pos="3705225" algn="l"/>
                        </a:tabLst>
                      </a:pPr>
                      <a:r>
                        <a:rPr lang="lv-LV" sz="1100" dirty="0">
                          <a:effectLst/>
                        </a:rPr>
                        <a:t>Komunālie pakalpojumi, tai skaitā:</a:t>
                      </a:r>
                      <a:endParaRPr lang="en-US" sz="1200" dirty="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785567347"/>
                  </a:ext>
                </a:extLst>
              </a:tr>
              <a:tr h="163591">
                <a:tc>
                  <a:txBody>
                    <a:bodyPr/>
                    <a:lstStyle/>
                    <a:p>
                      <a:pPr algn="r"/>
                      <a:r>
                        <a:rPr lang="lv-LV" sz="1100">
                          <a:effectLst/>
                        </a:rPr>
                        <a:t>Siltums</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4888.64</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271232.46</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263435.55</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-12685.55</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577822735"/>
                  </a:ext>
                </a:extLst>
              </a:tr>
              <a:tr h="163591">
                <a:tc>
                  <a:txBody>
                    <a:bodyPr/>
                    <a:lstStyle/>
                    <a:p>
                      <a:pPr algn="r"/>
                      <a:r>
                        <a:rPr lang="lv-LV" sz="1100">
                          <a:effectLst/>
                        </a:rPr>
                        <a:t>Atkritumu izvešana</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719.48</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74305.32</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72856.75</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-2168.05</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305125724"/>
                  </a:ext>
                </a:extLst>
              </a:tr>
              <a:tr h="163591">
                <a:tc>
                  <a:txBody>
                    <a:bodyPr/>
                    <a:lstStyle/>
                    <a:p>
                      <a:pPr algn="r"/>
                      <a:r>
                        <a:rPr lang="lv-LV" sz="1100">
                          <a:effectLst/>
                        </a:rPr>
                        <a:t>Aukstais ūdens, kanalizācija</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1567.35</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98494.13</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96378.64</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-3682.84</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622077648"/>
                  </a:ext>
                </a:extLst>
              </a:tr>
              <a:tr h="163591">
                <a:tc>
                  <a:txBody>
                    <a:bodyPr/>
                    <a:lstStyle/>
                    <a:p>
                      <a:pPr algn="r"/>
                      <a:r>
                        <a:rPr lang="lv-LV" sz="1100">
                          <a:effectLst/>
                        </a:rPr>
                        <a:t>Elektrība</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3511.81</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139467.58</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137869.92</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-5109.47</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020994461"/>
                  </a:ext>
                </a:extLst>
              </a:tr>
              <a:tr h="163591">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918077807"/>
                  </a:ext>
                </a:extLst>
              </a:tr>
              <a:tr h="327183">
                <a:tc>
                  <a:txBody>
                    <a:bodyPr/>
                    <a:lstStyle/>
                    <a:p>
                      <a:pPr algn="just"/>
                      <a:r>
                        <a:rPr lang="lv-LV" sz="1100">
                          <a:effectLst/>
                        </a:rPr>
                        <a:t>Iemaksas uzkrājuma fondā remonta darbiem</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30332.73</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29831.34</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-501.39</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935861647"/>
                  </a:ext>
                </a:extLst>
              </a:tr>
              <a:tr h="163591">
                <a:tc>
                  <a:txBody>
                    <a:bodyPr/>
                    <a:lstStyle/>
                    <a:p>
                      <a:r>
                        <a:rPr lang="lv-LV" sz="1100">
                          <a:effectLst/>
                        </a:rPr>
                        <a:t>Iemaksas vārtu uzkrājuma fondā</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pPr algn="ctr"/>
                      <a:r>
                        <a:rPr lang="lv-LV" sz="1100">
                          <a:effectLst/>
                        </a:rPr>
                        <a:t>8691.34</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8460.30</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-231.04</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53148452"/>
                  </a:ext>
                </a:extLst>
              </a:tr>
              <a:tr h="163591">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tc>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507291807"/>
                  </a:ext>
                </a:extLst>
              </a:tr>
              <a:tr h="163591">
                <a:tc>
                  <a:txBody>
                    <a:bodyPr/>
                    <a:lstStyle/>
                    <a:p>
                      <a:r>
                        <a:rPr lang="lv-LV" sz="1100">
                          <a:effectLst/>
                        </a:rPr>
                        <a:t>Īpašnieku parāds uz 31.12.2022.</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r>
                        <a:rPr lang="lv-LV" sz="1100" dirty="0">
                          <a:effectLst/>
                        </a:rPr>
                        <a:t> </a:t>
                      </a:r>
                      <a:endParaRPr lang="en-US" sz="1200" dirty="0">
                        <a:solidFill>
                          <a:srgbClr val="FFFFFF"/>
                        </a:solidFill>
                        <a:effectLst/>
                        <a:latin typeface="Times New Roman" panose="02020603050405020304" pitchFamily="18" charset="0"/>
                        <a:ea typeface="Arial Unicode MS"/>
                      </a:endParaRPr>
                    </a:p>
                  </a:txBody>
                  <a:tcPr marL="68580" marR="68580" marT="0" marB="0"/>
                </a:tc>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r>
                        <a:rPr lang="lv-LV" sz="1100">
                          <a:effectLst/>
                        </a:rPr>
                        <a:t> </a:t>
                      </a:r>
                      <a:endParaRPr lang="en-US" sz="1200">
                        <a:solidFill>
                          <a:srgbClr val="FFFFFF"/>
                        </a:solidFill>
                        <a:effectLst/>
                        <a:latin typeface="Times New Roman" panose="02020603050405020304" pitchFamily="18" charset="0"/>
                        <a:ea typeface="Arial Unicode MS"/>
                      </a:endParaRPr>
                    </a:p>
                  </a:txBody>
                  <a:tcPr marL="68580" marR="68580" marT="0" marB="0" anchor="ctr"/>
                </a:tc>
                <a:tc>
                  <a:txBody>
                    <a:bodyPr/>
                    <a:lstStyle/>
                    <a:p>
                      <a:pPr algn="ctr"/>
                      <a:r>
                        <a:rPr lang="lv-LV" sz="1100" dirty="0">
                          <a:effectLst/>
                        </a:rPr>
                        <a:t>-31037.25</a:t>
                      </a:r>
                      <a:endParaRPr lang="en-US" sz="1200" dirty="0">
                        <a:solidFill>
                          <a:srgbClr val="FFFFFF"/>
                        </a:solidFill>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537067786"/>
                  </a:ext>
                </a:extLst>
              </a:tr>
            </a:tbl>
          </a:graphicData>
        </a:graphic>
      </p:graphicFrame>
    </p:spTree>
    <p:extLst>
      <p:ext uri="{BB962C8B-B14F-4D97-AF65-F5344CB8AC3E}">
        <p14:creationId xmlns:p14="http://schemas.microsoft.com/office/powerpoint/2010/main" val="366019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087CA-2756-E242-8313-57DB8D1002C5}"/>
              </a:ext>
            </a:extLst>
          </p:cNvPr>
          <p:cNvSpPr>
            <a:spLocks noGrp="1"/>
          </p:cNvSpPr>
          <p:nvPr>
            <p:ph type="body" sz="quarter" idx="10"/>
          </p:nvPr>
        </p:nvSpPr>
        <p:spPr>
          <a:xfrm>
            <a:off x="409000" y="215592"/>
            <a:ext cx="6715314" cy="1376362"/>
          </a:xfrm>
        </p:spPr>
        <p:txBody>
          <a:bodyPr/>
          <a:lstStyle/>
          <a:p>
            <a:r>
              <a:rPr lang="lv-LV" sz="2500" dirty="0"/>
              <a:t>Atskaite par debitoriem uz 13.04.2023. </a:t>
            </a:r>
            <a:endParaRPr lang="en-LT" sz="2500" dirty="0"/>
          </a:p>
        </p:txBody>
      </p:sp>
      <p:graphicFrame>
        <p:nvGraphicFramePr>
          <p:cNvPr id="7" name="Table 6">
            <a:extLst>
              <a:ext uri="{FF2B5EF4-FFF2-40B4-BE49-F238E27FC236}">
                <a16:creationId xmlns:a16="http://schemas.microsoft.com/office/drawing/2014/main" id="{8B617A36-69CC-7E80-A952-9694EFA3DEE1}"/>
              </a:ext>
            </a:extLst>
          </p:cNvPr>
          <p:cNvGraphicFramePr>
            <a:graphicFrameLocks noGrp="1"/>
          </p:cNvGraphicFramePr>
          <p:nvPr>
            <p:extLst>
              <p:ext uri="{D42A27DB-BD31-4B8C-83A1-F6EECF244321}">
                <p14:modId xmlns:p14="http://schemas.microsoft.com/office/powerpoint/2010/main" val="3936468872"/>
              </p:ext>
            </p:extLst>
          </p:nvPr>
        </p:nvGraphicFramePr>
        <p:xfrm>
          <a:off x="1334091" y="1260475"/>
          <a:ext cx="5148000" cy="3347997"/>
        </p:xfrm>
        <a:graphic>
          <a:graphicData uri="http://schemas.openxmlformats.org/drawingml/2006/table">
            <a:tbl>
              <a:tblPr firstRow="1" firstCol="1" bandRow="1">
                <a:tableStyleId>{5C22544A-7EE6-4342-B048-85BDC9FD1C3A}</a:tableStyleId>
              </a:tblPr>
              <a:tblGrid>
                <a:gridCol w="4155694">
                  <a:extLst>
                    <a:ext uri="{9D8B030D-6E8A-4147-A177-3AD203B41FA5}">
                      <a16:colId xmlns:a16="http://schemas.microsoft.com/office/drawing/2014/main" val="2009113333"/>
                    </a:ext>
                  </a:extLst>
                </a:gridCol>
                <a:gridCol w="992306">
                  <a:extLst>
                    <a:ext uri="{9D8B030D-6E8A-4147-A177-3AD203B41FA5}">
                      <a16:colId xmlns:a16="http://schemas.microsoft.com/office/drawing/2014/main" val="3870508969"/>
                    </a:ext>
                  </a:extLst>
                </a:gridCol>
              </a:tblGrid>
              <a:tr h="196941">
                <a:tc>
                  <a:txBody>
                    <a:bodyPr/>
                    <a:lstStyle/>
                    <a:p>
                      <a:r>
                        <a:rPr lang="lv-LV" sz="1100" dirty="0">
                          <a:effectLst/>
                        </a:rPr>
                        <a:t>Dzīvojamā māja</a:t>
                      </a:r>
                      <a:endParaRPr lang="en-US" sz="1200" dirty="0">
                        <a:effectLst/>
                        <a:latin typeface="Times New Roman" panose="02020603050405020304" pitchFamily="18" charset="0"/>
                        <a:ea typeface="Arial Unicode MS"/>
                      </a:endParaRPr>
                    </a:p>
                  </a:txBody>
                  <a:tcPr marL="68580" marR="68580" marT="0" marB="0"/>
                </a:tc>
                <a:tc>
                  <a:txBody>
                    <a:bodyPr/>
                    <a:lstStyle/>
                    <a:p>
                      <a:r>
                        <a:rPr lang="lv-LV" sz="1100" dirty="0">
                          <a:effectLst/>
                        </a:rPr>
                        <a:t>         EUR </a:t>
                      </a:r>
                      <a:endParaRPr lang="en-US" sz="12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825720359"/>
                  </a:ext>
                </a:extLst>
              </a:tr>
              <a:tr h="196941">
                <a:tc>
                  <a:txBody>
                    <a:bodyPr/>
                    <a:lstStyle/>
                    <a:p>
                      <a:r>
                        <a:rPr lang="lv-LV" sz="1100">
                          <a:effectLst/>
                        </a:rPr>
                        <a:t>Kaivas iela 29</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6480.71</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262322278"/>
                  </a:ext>
                </a:extLst>
              </a:tr>
              <a:tr h="196941">
                <a:tc>
                  <a:txBody>
                    <a:bodyPr/>
                    <a:lstStyle/>
                    <a:p>
                      <a:r>
                        <a:rPr lang="lv-LV" sz="1100" dirty="0">
                          <a:effectLst/>
                        </a:rPr>
                        <a:t>Nodota lietu tiesu izpildītājam (1 dzīv. īp.)</a:t>
                      </a:r>
                      <a:endParaRPr lang="en-US" sz="1200" dirty="0">
                        <a:effectLst/>
                        <a:latin typeface="Times New Roman" panose="02020603050405020304" pitchFamily="18" charset="0"/>
                        <a:ea typeface="Arial Unicode MS"/>
                      </a:endParaRPr>
                    </a:p>
                  </a:txBody>
                  <a:tcPr marL="68580" marR="68580" marT="0" marB="0"/>
                </a:tc>
                <a:tc>
                  <a:txBody>
                    <a:bodyPr/>
                    <a:lstStyle/>
                    <a:p>
                      <a:pPr algn="ctr"/>
                      <a:r>
                        <a:rPr lang="lv-LV" sz="1100">
                          <a:effectLst/>
                        </a:rPr>
                        <a:t>4638.83</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3238435"/>
                  </a:ext>
                </a:extLst>
              </a:tr>
              <a:tr h="196941">
                <a:tc>
                  <a:txBody>
                    <a:bodyPr/>
                    <a:lstStyle/>
                    <a:p>
                      <a:r>
                        <a:rPr lang="lv-LV" sz="1100" dirty="0">
                          <a:effectLst/>
                        </a:rPr>
                        <a:t>03.2022. rēķins (12 dzīv. īp.)</a:t>
                      </a:r>
                      <a:endParaRPr lang="en-US" sz="1200" dirty="0">
                        <a:effectLst/>
                        <a:latin typeface="Times New Roman" panose="02020603050405020304" pitchFamily="18" charset="0"/>
                        <a:ea typeface="Arial Unicode MS"/>
                      </a:endParaRPr>
                    </a:p>
                  </a:txBody>
                  <a:tcPr marL="68580" marR="68580" marT="0" marB="0"/>
                </a:tc>
                <a:tc>
                  <a:txBody>
                    <a:bodyPr/>
                    <a:lstStyle/>
                    <a:p>
                      <a:pPr algn="ctr"/>
                      <a:r>
                        <a:rPr lang="lv-LV" sz="1100">
                          <a:effectLst/>
                        </a:rPr>
                        <a:t>1841.88</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840144657"/>
                  </a:ext>
                </a:extLst>
              </a:tr>
              <a:tr h="196941">
                <a:tc>
                  <a:txBody>
                    <a:bodyPr/>
                    <a:lstStyle/>
                    <a:p>
                      <a:r>
                        <a:rPr lang="lv-LV" sz="1100">
                          <a:effectLst/>
                        </a:rPr>
                        <a:t> </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 </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58795482"/>
                  </a:ext>
                </a:extLst>
              </a:tr>
              <a:tr h="196941">
                <a:tc>
                  <a:txBody>
                    <a:bodyPr/>
                    <a:lstStyle/>
                    <a:p>
                      <a:r>
                        <a:rPr lang="lv-LV" sz="1100">
                          <a:effectLst/>
                        </a:rPr>
                        <a:t>Kaivas iela 31</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6095.53</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93214012"/>
                  </a:ext>
                </a:extLst>
              </a:tr>
              <a:tr h="196941">
                <a:tc>
                  <a:txBody>
                    <a:bodyPr/>
                    <a:lstStyle/>
                    <a:p>
                      <a:r>
                        <a:rPr lang="lv-LV" sz="1100">
                          <a:effectLst/>
                        </a:rPr>
                        <a:t>03.2022. rēķins (5 dzīv. īp.)</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915.49</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783015"/>
                  </a:ext>
                </a:extLst>
              </a:tr>
              <a:tr h="196941">
                <a:tc>
                  <a:txBody>
                    <a:bodyPr/>
                    <a:lstStyle/>
                    <a:p>
                      <a:r>
                        <a:rPr lang="lv-LV" sz="1100">
                          <a:effectLst/>
                        </a:rPr>
                        <a:t>Nosūtīts brīdinājums (3 dzīv. īp.)</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1449.55</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098618779"/>
                  </a:ext>
                </a:extLst>
              </a:tr>
              <a:tr h="196941">
                <a:tc>
                  <a:txBody>
                    <a:bodyPr/>
                    <a:lstStyle/>
                    <a:p>
                      <a:r>
                        <a:rPr lang="lv-LV" sz="1100">
                          <a:effectLst/>
                        </a:rPr>
                        <a:t>Lieta nodota parādu piedziņas kompānijai (2 dzīv. īp.) </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2666.30</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691104556"/>
                  </a:ext>
                </a:extLst>
              </a:tr>
              <a:tr h="196941">
                <a:tc>
                  <a:txBody>
                    <a:bodyPr/>
                    <a:lstStyle/>
                    <a:p>
                      <a:r>
                        <a:rPr lang="lv-LV" sz="1100">
                          <a:effectLst/>
                        </a:rPr>
                        <a:t>Tiek gatavots prasības pieteikums tiesai (1 dzīv. īp.)</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1063.71</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4076085330"/>
                  </a:ext>
                </a:extLst>
              </a:tr>
              <a:tr h="196941">
                <a:tc>
                  <a:txBody>
                    <a:bodyPr/>
                    <a:lstStyle/>
                    <a:p>
                      <a:r>
                        <a:rPr lang="lv-LV" sz="1100" dirty="0">
                          <a:effectLst/>
                        </a:rPr>
                        <a:t>Nodots debitoru nodaļai saziņai</a:t>
                      </a:r>
                      <a:endParaRPr lang="en-US" sz="1200" dirty="0">
                        <a:effectLst/>
                        <a:latin typeface="Times New Roman" panose="02020603050405020304" pitchFamily="18" charset="0"/>
                        <a:ea typeface="Arial Unicode MS"/>
                      </a:endParaRPr>
                    </a:p>
                  </a:txBody>
                  <a:tcPr marL="68580" marR="68580" marT="0" marB="0"/>
                </a:tc>
                <a:tc>
                  <a:txBody>
                    <a:bodyPr/>
                    <a:lstStyle/>
                    <a:p>
                      <a:pPr algn="ctr"/>
                      <a:r>
                        <a:rPr lang="lv-LV" sz="1100">
                          <a:effectLst/>
                        </a:rPr>
                        <a:t>0.48</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755156247"/>
                  </a:ext>
                </a:extLst>
              </a:tr>
              <a:tr h="196941">
                <a:tc>
                  <a:txBody>
                    <a:bodyPr/>
                    <a:lstStyle/>
                    <a:p>
                      <a:r>
                        <a:rPr lang="lv-LV" sz="1100">
                          <a:effectLst/>
                        </a:rPr>
                        <a:t> </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 </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230787366"/>
                  </a:ext>
                </a:extLst>
              </a:tr>
              <a:tr h="196941">
                <a:tc>
                  <a:txBody>
                    <a:bodyPr/>
                    <a:lstStyle/>
                    <a:p>
                      <a:r>
                        <a:rPr lang="lv-LV" sz="1100">
                          <a:effectLst/>
                        </a:rPr>
                        <a:t>Kaivas iela 33</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624.42</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009904898"/>
                  </a:ext>
                </a:extLst>
              </a:tr>
              <a:tr h="196941">
                <a:tc>
                  <a:txBody>
                    <a:bodyPr/>
                    <a:lstStyle/>
                    <a:p>
                      <a:r>
                        <a:rPr lang="lv-LV" sz="1100" dirty="0">
                          <a:effectLst/>
                        </a:rPr>
                        <a:t>Nosūtīts brīdinājums (2 dzīv. īp.)</a:t>
                      </a:r>
                      <a:endParaRPr lang="en-US" sz="1200" dirty="0">
                        <a:effectLst/>
                        <a:latin typeface="Times New Roman" panose="02020603050405020304" pitchFamily="18" charset="0"/>
                        <a:ea typeface="Arial Unicode MS"/>
                      </a:endParaRPr>
                    </a:p>
                  </a:txBody>
                  <a:tcPr marL="68580" marR="68580" marT="0" marB="0"/>
                </a:tc>
                <a:tc>
                  <a:txBody>
                    <a:bodyPr/>
                    <a:lstStyle/>
                    <a:p>
                      <a:pPr algn="ctr"/>
                      <a:r>
                        <a:rPr lang="lv-LV" sz="1100">
                          <a:effectLst/>
                        </a:rPr>
                        <a:t>598.17</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50738268"/>
                  </a:ext>
                </a:extLst>
              </a:tr>
              <a:tr h="196941">
                <a:tc>
                  <a:txBody>
                    <a:bodyPr/>
                    <a:lstStyle/>
                    <a:p>
                      <a:r>
                        <a:rPr lang="lv-LV" sz="1100" dirty="0">
                          <a:effectLst/>
                        </a:rPr>
                        <a:t>03.2022. rēķins (7 dzīv. īp.)</a:t>
                      </a:r>
                      <a:endParaRPr lang="en-US" sz="1200" dirty="0">
                        <a:effectLst/>
                        <a:latin typeface="Times New Roman" panose="02020603050405020304" pitchFamily="18" charset="0"/>
                        <a:ea typeface="Arial Unicode MS"/>
                      </a:endParaRPr>
                    </a:p>
                  </a:txBody>
                  <a:tcPr marL="68580" marR="68580" marT="0" marB="0"/>
                </a:tc>
                <a:tc>
                  <a:txBody>
                    <a:bodyPr/>
                    <a:lstStyle/>
                    <a:p>
                      <a:pPr algn="ctr"/>
                      <a:r>
                        <a:rPr lang="lv-LV" sz="1100">
                          <a:effectLst/>
                        </a:rPr>
                        <a:t>20.10</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978730147"/>
                  </a:ext>
                </a:extLst>
              </a:tr>
              <a:tr h="196941">
                <a:tc>
                  <a:txBody>
                    <a:bodyPr/>
                    <a:lstStyle/>
                    <a:p>
                      <a:r>
                        <a:rPr lang="lv-LV" sz="1100">
                          <a:effectLst/>
                        </a:rPr>
                        <a:t>Nodots debitoru nodaļai saziņai</a:t>
                      </a:r>
                      <a:endParaRPr lang="en-US" sz="1200">
                        <a:effectLst/>
                        <a:latin typeface="Times New Roman" panose="02020603050405020304" pitchFamily="18" charset="0"/>
                        <a:ea typeface="Arial Unicode MS"/>
                      </a:endParaRPr>
                    </a:p>
                  </a:txBody>
                  <a:tcPr marL="68580" marR="68580" marT="0" marB="0"/>
                </a:tc>
                <a:tc>
                  <a:txBody>
                    <a:bodyPr/>
                    <a:lstStyle/>
                    <a:p>
                      <a:pPr algn="ctr"/>
                      <a:r>
                        <a:rPr lang="lv-LV" sz="1100">
                          <a:effectLst/>
                        </a:rPr>
                        <a:t>6.15</a:t>
                      </a:r>
                      <a:endParaRPr lang="en-US" sz="12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720222140"/>
                  </a:ext>
                </a:extLst>
              </a:tr>
              <a:tr h="196941">
                <a:tc>
                  <a:txBody>
                    <a:bodyPr/>
                    <a:lstStyle/>
                    <a:p>
                      <a:pPr algn="r"/>
                      <a:r>
                        <a:rPr lang="lv-LV" sz="1100">
                          <a:effectLst/>
                        </a:rPr>
                        <a:t>Kopā: </a:t>
                      </a:r>
                      <a:endParaRPr lang="en-US" sz="1200">
                        <a:effectLst/>
                        <a:latin typeface="Times New Roman" panose="02020603050405020304" pitchFamily="18" charset="0"/>
                        <a:ea typeface="Arial Unicode MS"/>
                      </a:endParaRPr>
                    </a:p>
                  </a:txBody>
                  <a:tcPr marL="68580" marR="68580" marT="0" marB="0"/>
                </a:tc>
                <a:tc>
                  <a:txBody>
                    <a:bodyPr/>
                    <a:lstStyle/>
                    <a:p>
                      <a:r>
                        <a:rPr lang="lv-LV" sz="1100" dirty="0">
                          <a:effectLst/>
                        </a:rPr>
                        <a:t>    13 200.66</a:t>
                      </a:r>
                      <a:endParaRPr lang="en-US" sz="12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873587129"/>
                  </a:ext>
                </a:extLst>
              </a:tr>
            </a:tbl>
          </a:graphicData>
        </a:graphic>
      </p:graphicFrame>
    </p:spTree>
    <p:extLst>
      <p:ext uri="{BB962C8B-B14F-4D97-AF65-F5344CB8AC3E}">
        <p14:creationId xmlns:p14="http://schemas.microsoft.com/office/powerpoint/2010/main" val="259654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087CA-2756-E242-8313-57DB8D1002C5}"/>
              </a:ext>
            </a:extLst>
          </p:cNvPr>
          <p:cNvSpPr>
            <a:spLocks noGrp="1"/>
          </p:cNvSpPr>
          <p:nvPr>
            <p:ph type="body" sz="quarter" idx="10"/>
          </p:nvPr>
        </p:nvSpPr>
        <p:spPr>
          <a:xfrm>
            <a:off x="409000" y="215592"/>
            <a:ext cx="6715314" cy="1376362"/>
          </a:xfrm>
        </p:spPr>
        <p:txBody>
          <a:bodyPr/>
          <a:lstStyle/>
          <a:p>
            <a:r>
              <a:rPr lang="lv-LV" sz="2500" dirty="0"/>
              <a:t>Darbības, kas tiek veiktas ar debitoriem</a:t>
            </a:r>
            <a:endParaRPr lang="en-LT" sz="2500" dirty="0"/>
          </a:p>
        </p:txBody>
      </p:sp>
      <p:sp>
        <p:nvSpPr>
          <p:cNvPr id="3" name="Text Placeholder 2">
            <a:extLst>
              <a:ext uri="{FF2B5EF4-FFF2-40B4-BE49-F238E27FC236}">
                <a16:creationId xmlns:a16="http://schemas.microsoft.com/office/drawing/2014/main" id="{E98E815C-5FA9-8B4C-B13C-41272ACFE655}"/>
              </a:ext>
            </a:extLst>
          </p:cNvPr>
          <p:cNvSpPr>
            <a:spLocks noGrp="1"/>
          </p:cNvSpPr>
          <p:nvPr>
            <p:ph type="body" sz="quarter" idx="11"/>
          </p:nvPr>
        </p:nvSpPr>
        <p:spPr>
          <a:xfrm>
            <a:off x="1482072" y="1441141"/>
            <a:ext cx="4244975" cy="301625"/>
          </a:xfrm>
        </p:spPr>
        <p:txBody>
          <a:bodyPr/>
          <a:lstStyle/>
          <a:p>
            <a:pPr algn="just"/>
            <a:r>
              <a:rPr lang="lv-LV" sz="1100" dirty="0">
                <a:effectLst/>
                <a:latin typeface="Open Sans" panose="020B0606030504020204" pitchFamily="34" charset="0"/>
                <a:ea typeface="Calibri" panose="020F0502020204030204" pitchFamily="34" charset="0"/>
              </a:rPr>
              <a:t>Darbs ar parādniekiem un parādu piedziņu tiek organizēts sekojošā kārtībā: </a:t>
            </a:r>
            <a:endParaRPr lang="en-US" sz="1100" dirty="0">
              <a:effectLst/>
              <a:latin typeface="Calibri" panose="020F0502020204030204" pitchFamily="34" charset="0"/>
              <a:ea typeface="Calibri" panose="020F0502020204030204" pitchFamily="34" charset="0"/>
            </a:endParaRPr>
          </a:p>
          <a:p>
            <a:pPr marL="342900" lvl="0" indent="-342900" algn="just">
              <a:buFont typeface="Open Sans" panose="020B0606030504020204" pitchFamily="34" charset="0"/>
              <a:buChar char="-"/>
            </a:pPr>
            <a:r>
              <a:rPr lang="lv-LV" sz="1100" dirty="0">
                <a:effectLst/>
                <a:latin typeface="Open Sans" panose="020B0606030504020204" pitchFamily="34" charset="0"/>
                <a:ea typeface="Times New Roman" panose="02020603050405020304" pitchFamily="18" charset="0"/>
              </a:rPr>
              <a:t>tiek sūtīti atgādinājumi par tuvojošos rēķinu apmaksas termiņu;</a:t>
            </a:r>
            <a:endParaRPr lang="en-US" sz="1100" dirty="0">
              <a:effectLst/>
              <a:latin typeface="Calibri" panose="020F0502020204030204" pitchFamily="34" charset="0"/>
              <a:ea typeface="Arial Unicode MS"/>
            </a:endParaRPr>
          </a:p>
          <a:p>
            <a:pPr marL="342900" lvl="0" indent="-342900" algn="just">
              <a:buFont typeface="Open Sans" panose="020B0606030504020204" pitchFamily="34" charset="0"/>
              <a:buChar char="-"/>
            </a:pPr>
            <a:r>
              <a:rPr lang="lv-LV" sz="1100" dirty="0">
                <a:effectLst/>
                <a:latin typeface="Open Sans" panose="020B0606030504020204" pitchFamily="34" charset="0"/>
                <a:ea typeface="Times New Roman" panose="02020603050405020304" pitchFamily="18" charset="0"/>
              </a:rPr>
              <a:t>tiek sūtītas brīdinājuma vēstules par divu mēnešu kavējumu;</a:t>
            </a:r>
            <a:endParaRPr lang="en-US" sz="1100" dirty="0">
              <a:effectLst/>
              <a:latin typeface="Calibri" panose="020F0502020204030204" pitchFamily="34" charset="0"/>
              <a:ea typeface="Arial Unicode MS"/>
            </a:endParaRPr>
          </a:p>
          <a:p>
            <a:pPr marL="342900" lvl="0" indent="-342900" algn="just">
              <a:buFont typeface="Open Sans" panose="020B0606030504020204" pitchFamily="34" charset="0"/>
              <a:buChar char="-"/>
            </a:pPr>
            <a:r>
              <a:rPr lang="lv-LV" sz="1100" dirty="0">
                <a:effectLst/>
                <a:latin typeface="Open Sans" panose="020B0606030504020204" pitchFamily="34" charset="0"/>
                <a:ea typeface="Times New Roman" panose="02020603050405020304" pitchFamily="18" charset="0"/>
              </a:rPr>
              <a:t>ja parāds uzkrāts par periodu divi vai vairāk mēneši neatkarīgi no summas vai, ja parāds uzkrāts vairāk kā 300.00 EUR, neatkarīgi no kavēto mēnešu skaita, parāda lieta tiek nodota parādu ārpustiesas piedziņas pakalpojuma sniedzējam;</a:t>
            </a:r>
            <a:endParaRPr lang="en-US" sz="1100" dirty="0">
              <a:effectLst/>
              <a:latin typeface="Calibri" panose="020F0502020204030204" pitchFamily="34" charset="0"/>
              <a:ea typeface="Arial Unicode MS"/>
            </a:endParaRPr>
          </a:p>
          <a:p>
            <a:pPr marL="342900" lvl="0" indent="-342900" algn="just">
              <a:buFont typeface="Open Sans" panose="020B0606030504020204" pitchFamily="34" charset="0"/>
              <a:buChar char="-"/>
            </a:pPr>
            <a:r>
              <a:rPr lang="lv-LV" sz="1100" dirty="0">
                <a:effectLst/>
                <a:latin typeface="Open Sans" panose="020B0606030504020204" pitchFamily="34" charset="0"/>
                <a:ea typeface="Times New Roman" panose="02020603050405020304" pitchFamily="18" charset="0"/>
              </a:rPr>
              <a:t>ja parāds netiek samaksāts ar ārpustiesas parāda piedziņas pakalpojuma sniedzēja iesaisti, tad lieta tiek atsaukta no parādu piedziņas un pret klientu tiek celta prasība tiesā;</a:t>
            </a:r>
            <a:endParaRPr lang="en-US" sz="1100" dirty="0">
              <a:effectLst/>
              <a:latin typeface="Calibri" panose="020F0502020204030204" pitchFamily="34" charset="0"/>
              <a:ea typeface="Arial Unicode MS"/>
            </a:endParaRPr>
          </a:p>
          <a:p>
            <a:pPr marL="342900" lvl="0" indent="-342900" algn="just">
              <a:buFont typeface="Open Sans" panose="020B0606030504020204" pitchFamily="34" charset="0"/>
              <a:buChar char="-"/>
            </a:pPr>
            <a:r>
              <a:rPr lang="lv-LV" sz="1100" dirty="0">
                <a:effectLst/>
                <a:latin typeface="Open Sans" panose="020B0606030504020204" pitchFamily="34" charset="0"/>
                <a:ea typeface="Times New Roman" panose="02020603050405020304" pitchFamily="18" charset="0"/>
              </a:rPr>
              <a:t>klientam par uzkrāto parādu var tikt atslēgti komunālie pakalpojumi (apkure, karstais ūdens, elektrība).</a:t>
            </a:r>
            <a:endParaRPr lang="en-US" sz="1100" dirty="0">
              <a:effectLst/>
              <a:latin typeface="Calibri" panose="020F0502020204030204" pitchFamily="34" charset="0"/>
              <a:ea typeface="Arial Unicode MS"/>
            </a:endParaRPr>
          </a:p>
        </p:txBody>
      </p:sp>
    </p:spTree>
    <p:extLst>
      <p:ext uri="{BB962C8B-B14F-4D97-AF65-F5344CB8AC3E}">
        <p14:creationId xmlns:p14="http://schemas.microsoft.com/office/powerpoint/2010/main" val="351770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B37D0F-58E3-9F4E-AD2D-95EADAAB12A1}"/>
              </a:ext>
            </a:extLst>
          </p:cNvPr>
          <p:cNvSpPr>
            <a:spLocks noGrp="1"/>
          </p:cNvSpPr>
          <p:nvPr>
            <p:ph type="sldNum" sz="quarter" idx="12"/>
          </p:nvPr>
        </p:nvSpPr>
        <p:spPr/>
        <p:txBody>
          <a:bodyPr/>
          <a:lstStyle/>
          <a:p>
            <a:fld id="{728FA630-0136-5B44-8DD3-D78C963C52EB}" type="slidenum">
              <a:rPr lang="en-LT" smtClean="0"/>
              <a:pPr/>
              <a:t>6</a:t>
            </a:fld>
            <a:endParaRPr lang="en-LT"/>
          </a:p>
        </p:txBody>
      </p:sp>
      <p:sp>
        <p:nvSpPr>
          <p:cNvPr id="5" name="Text Placeholder 1">
            <a:extLst>
              <a:ext uri="{FF2B5EF4-FFF2-40B4-BE49-F238E27FC236}">
                <a16:creationId xmlns:a16="http://schemas.microsoft.com/office/drawing/2014/main" id="{06DF99B7-69D5-4B81-D370-9C6367C9E96B}"/>
              </a:ext>
            </a:extLst>
          </p:cNvPr>
          <p:cNvSpPr txBox="1">
            <a:spLocks/>
          </p:cNvSpPr>
          <p:nvPr/>
        </p:nvSpPr>
        <p:spPr>
          <a:xfrm>
            <a:off x="1364494" y="212835"/>
            <a:ext cx="9768103" cy="1376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500" b="1" dirty="0">
                <a:solidFill>
                  <a:schemeClr val="bg1"/>
                </a:solidFill>
                <a:latin typeface="Arial" panose="020B0604020202020204" pitchFamily="34" charset="0"/>
                <a:cs typeface="Arial" panose="020B0604020202020204" pitchFamily="34" charset="0"/>
              </a:rPr>
              <a:t>Plānotie remonta darbi 2023.gadā</a:t>
            </a:r>
            <a:endParaRPr lang="en-LT" sz="2500" b="1" dirty="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84E1AAE-A8F6-C158-3640-F8BA6A48F4AA}"/>
              </a:ext>
            </a:extLst>
          </p:cNvPr>
          <p:cNvGraphicFramePr>
            <a:graphicFrameLocks noGrp="1"/>
          </p:cNvGraphicFramePr>
          <p:nvPr>
            <p:extLst>
              <p:ext uri="{D42A27DB-BD31-4B8C-83A1-F6EECF244321}">
                <p14:modId xmlns:p14="http://schemas.microsoft.com/office/powerpoint/2010/main" val="2294533668"/>
              </p:ext>
            </p:extLst>
          </p:nvPr>
        </p:nvGraphicFramePr>
        <p:xfrm>
          <a:off x="2922170" y="2510223"/>
          <a:ext cx="5902325" cy="1676400"/>
        </p:xfrm>
        <a:graphic>
          <a:graphicData uri="http://schemas.openxmlformats.org/drawingml/2006/table">
            <a:tbl>
              <a:tblPr firstRow="1" firstCol="1" bandRow="1">
                <a:tableStyleId>{5C22544A-7EE6-4342-B048-85BDC9FD1C3A}</a:tableStyleId>
              </a:tblPr>
              <a:tblGrid>
                <a:gridCol w="987425">
                  <a:extLst>
                    <a:ext uri="{9D8B030D-6E8A-4147-A177-3AD203B41FA5}">
                      <a16:colId xmlns:a16="http://schemas.microsoft.com/office/drawing/2014/main" val="760690921"/>
                    </a:ext>
                  </a:extLst>
                </a:gridCol>
                <a:gridCol w="2700020">
                  <a:extLst>
                    <a:ext uri="{9D8B030D-6E8A-4147-A177-3AD203B41FA5}">
                      <a16:colId xmlns:a16="http://schemas.microsoft.com/office/drawing/2014/main" val="1853183744"/>
                    </a:ext>
                  </a:extLst>
                </a:gridCol>
                <a:gridCol w="2214880">
                  <a:extLst>
                    <a:ext uri="{9D8B030D-6E8A-4147-A177-3AD203B41FA5}">
                      <a16:colId xmlns:a16="http://schemas.microsoft.com/office/drawing/2014/main" val="2593614751"/>
                    </a:ext>
                  </a:extLst>
                </a:gridCol>
              </a:tblGrid>
              <a:tr h="0">
                <a:tc>
                  <a:txBody>
                    <a:bodyPr/>
                    <a:lstStyle/>
                    <a:p>
                      <a:pPr algn="ctr"/>
                      <a:r>
                        <a:rPr lang="lv-LV" sz="1100">
                          <a:effectLst/>
                        </a:rPr>
                        <a:t>Nr. p.k.</a:t>
                      </a:r>
                      <a:endParaRPr lang="en-US" sz="11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100">
                          <a:effectLst/>
                        </a:rPr>
                        <a:t>Darba veids </a:t>
                      </a:r>
                      <a:endParaRPr lang="en-US" sz="11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100">
                          <a:effectLst/>
                        </a:rPr>
                        <a:t>Provizoriskās izmaksas EUR</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4214611021"/>
                  </a:ext>
                </a:extLst>
              </a:tr>
              <a:tr h="0">
                <a:tc>
                  <a:txBody>
                    <a:bodyPr/>
                    <a:lstStyle/>
                    <a:p>
                      <a:pPr algn="ctr"/>
                      <a:r>
                        <a:rPr lang="lv-LV" sz="1100">
                          <a:effectLst/>
                        </a:rPr>
                        <a:t>1</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dirty="0">
                          <a:effectLst/>
                        </a:rPr>
                        <a:t>Asfaltbetona seguma remontdarbi</a:t>
                      </a:r>
                      <a:endParaRPr lang="en-US" sz="1100" dirty="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5000.00 – 15000.00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414654658"/>
                  </a:ext>
                </a:extLst>
              </a:tr>
              <a:tr h="0">
                <a:tc>
                  <a:txBody>
                    <a:bodyPr/>
                    <a:lstStyle/>
                    <a:p>
                      <a:pPr algn="ctr"/>
                      <a:r>
                        <a:rPr lang="lv-LV" sz="1100">
                          <a:effectLst/>
                        </a:rPr>
                        <a:t>2</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dirty="0">
                          <a:effectLst/>
                        </a:rPr>
                        <a:t>Horizontālo ceļa apzīmējumu atjaunošana</a:t>
                      </a:r>
                      <a:endParaRPr lang="en-US" sz="1100" dirty="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1000.00 – 2000.00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02699593"/>
                  </a:ext>
                </a:extLst>
              </a:tr>
              <a:tr h="0">
                <a:tc>
                  <a:txBody>
                    <a:bodyPr/>
                    <a:lstStyle/>
                    <a:p>
                      <a:pPr algn="ctr"/>
                      <a:r>
                        <a:rPr lang="lv-LV" sz="1100">
                          <a:effectLst/>
                        </a:rPr>
                        <a:t>3</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Bojāto koku zāģēšana</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700.00 – 1200.00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320873758"/>
                  </a:ext>
                </a:extLst>
              </a:tr>
              <a:tr h="0">
                <a:tc>
                  <a:txBody>
                    <a:bodyPr/>
                    <a:lstStyle/>
                    <a:p>
                      <a:pPr algn="ctr"/>
                      <a:r>
                        <a:rPr lang="lv-LV" sz="1100">
                          <a:effectLst/>
                        </a:rPr>
                        <a:t>4</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Komercuzskaites mezgla remontdarbi</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dirty="0">
                          <a:effectLst/>
                        </a:rPr>
                        <a:t>2000.00 – 3000.00 </a:t>
                      </a:r>
                      <a:endParaRPr lang="en-US" sz="11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065327734"/>
                  </a:ext>
                </a:extLst>
              </a:tr>
              <a:tr h="0">
                <a:tc>
                  <a:txBody>
                    <a:bodyPr/>
                    <a:lstStyle/>
                    <a:p>
                      <a:pPr algn="ctr"/>
                      <a:r>
                        <a:rPr lang="lv-LV" sz="1100">
                          <a:effectLst/>
                        </a:rPr>
                        <a:t>5</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Bruģakmens seguma remontdarbi</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300.00 – 2000.00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3153050408"/>
                  </a:ext>
                </a:extLst>
              </a:tr>
              <a:tr h="0">
                <a:tc>
                  <a:txBody>
                    <a:bodyPr/>
                    <a:lstStyle/>
                    <a:p>
                      <a:pPr algn="ctr"/>
                      <a:r>
                        <a:rPr lang="lv-LV" sz="1100">
                          <a:effectLst/>
                        </a:rPr>
                        <a:t>6</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Koku un krūmu apstādījumu atjaunošana</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300.00 – 1000.00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280038745"/>
                  </a:ext>
                </a:extLst>
              </a:tr>
              <a:tr h="0">
                <a:tc>
                  <a:txBody>
                    <a:bodyPr/>
                    <a:lstStyle/>
                    <a:p>
                      <a:pPr algn="ctr"/>
                      <a:r>
                        <a:rPr lang="lv-LV" sz="1100">
                          <a:effectLst/>
                        </a:rPr>
                        <a:t>7</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dirty="0">
                          <a:effectLst/>
                        </a:rPr>
                        <a:t>Betona puķupodu uzstādīšana</a:t>
                      </a:r>
                      <a:endParaRPr lang="en-US" sz="1100" dirty="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200.00 – 350.00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31191620"/>
                  </a:ext>
                </a:extLst>
              </a:tr>
              <a:tr h="0">
                <a:tc>
                  <a:txBody>
                    <a:bodyPr/>
                    <a:lstStyle/>
                    <a:p>
                      <a:pPr algn="ctr"/>
                      <a:r>
                        <a:rPr lang="lv-LV" sz="1100">
                          <a:effectLst/>
                        </a:rPr>
                        <a:t>8</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Bērnu rotaļu laukumu remontdarbi</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a:effectLst/>
                        </a:rPr>
                        <a:t>300.00 – 1000.00</a:t>
                      </a:r>
                      <a:endParaRPr lang="en-US" sz="11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088106051"/>
                  </a:ext>
                </a:extLst>
              </a:tr>
              <a:tr h="0">
                <a:tc>
                  <a:txBody>
                    <a:bodyPr/>
                    <a:lstStyle/>
                    <a:p>
                      <a:pPr algn="ctr"/>
                      <a:r>
                        <a:rPr lang="lv-LV" sz="1100">
                          <a:effectLst/>
                        </a:rPr>
                        <a:t>9</a:t>
                      </a:r>
                      <a:endParaRPr lang="en-US" sz="1100">
                        <a:effectLst/>
                        <a:latin typeface="Times New Roman" panose="02020603050405020304" pitchFamily="18" charset="0"/>
                        <a:ea typeface="Arial Unicode MS"/>
                      </a:endParaRPr>
                    </a:p>
                  </a:txBody>
                  <a:tcPr marL="68580" marR="68580" marT="0" marB="0" anchor="ctr"/>
                </a:tc>
                <a:tc>
                  <a:txBody>
                    <a:bodyPr/>
                    <a:lstStyle/>
                    <a:p>
                      <a:pPr algn="just"/>
                      <a:r>
                        <a:rPr lang="lv-LV" sz="1100">
                          <a:effectLst/>
                        </a:rPr>
                        <a:t>Vējtveru sienu un griestu remontdarbi</a:t>
                      </a:r>
                      <a:endParaRPr lang="en-US" sz="1100">
                        <a:effectLst/>
                        <a:latin typeface="Times New Roman" panose="02020603050405020304" pitchFamily="18" charset="0"/>
                        <a:ea typeface="Arial Unicode MS"/>
                      </a:endParaRPr>
                    </a:p>
                  </a:txBody>
                  <a:tcPr marL="68580" marR="68580" marT="0" marB="0" anchor="ctr"/>
                </a:tc>
                <a:tc>
                  <a:txBody>
                    <a:bodyPr/>
                    <a:lstStyle/>
                    <a:p>
                      <a:pPr algn="ctr"/>
                      <a:r>
                        <a:rPr lang="lv-LV" sz="1100" dirty="0">
                          <a:effectLst/>
                        </a:rPr>
                        <a:t>400.00 – 1000.00</a:t>
                      </a:r>
                      <a:endParaRPr lang="en-US" sz="11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570246452"/>
                  </a:ext>
                </a:extLst>
              </a:tr>
            </a:tbl>
          </a:graphicData>
        </a:graphic>
      </p:graphicFrame>
      <p:pic>
        <p:nvPicPr>
          <p:cNvPr id="7" name="Picture 6">
            <a:extLst>
              <a:ext uri="{FF2B5EF4-FFF2-40B4-BE49-F238E27FC236}">
                <a16:creationId xmlns:a16="http://schemas.microsoft.com/office/drawing/2014/main" id="{8227EC24-C381-B71C-6EA1-8EE8B0B8B1A1}"/>
              </a:ext>
            </a:extLst>
          </p:cNvPr>
          <p:cNvPicPr>
            <a:picLocks/>
          </p:cNvPicPr>
          <p:nvPr/>
        </p:nvPicPr>
        <p:blipFill>
          <a:blip r:embed="rId2"/>
          <a:stretch>
            <a:fillRect/>
          </a:stretch>
        </p:blipFill>
        <p:spPr>
          <a:xfrm>
            <a:off x="147922" y="2156903"/>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C4B874C8-0236-94FA-788A-E3410B93641C}"/>
              </a:ext>
            </a:extLst>
          </p:cNvPr>
          <p:cNvPicPr>
            <a:picLocks/>
          </p:cNvPicPr>
          <p:nvPr/>
        </p:nvPicPr>
        <p:blipFill>
          <a:blip r:embed="rId3"/>
          <a:stretch>
            <a:fillRect/>
          </a:stretch>
        </p:blipFill>
        <p:spPr>
          <a:xfrm>
            <a:off x="1270816" y="992296"/>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5C5E449E-2889-2A7A-7A2C-62CAA7D09BAD}"/>
              </a:ext>
            </a:extLst>
          </p:cNvPr>
          <p:cNvPicPr>
            <a:picLocks/>
          </p:cNvPicPr>
          <p:nvPr/>
        </p:nvPicPr>
        <p:blipFill>
          <a:blip r:embed="rId4"/>
          <a:stretch>
            <a:fillRect/>
          </a:stretch>
        </p:blipFill>
        <p:spPr>
          <a:xfrm>
            <a:off x="536172" y="3759389"/>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B5B8B3C7-A6DE-A69D-07ED-7B73C3685D53}"/>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2971" y="4674466"/>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group of cars parked in a parking lot&#10;&#10;Description automatically generated with low confidence">
            <a:extLst>
              <a:ext uri="{FF2B5EF4-FFF2-40B4-BE49-F238E27FC236}">
                <a16:creationId xmlns:a16="http://schemas.microsoft.com/office/drawing/2014/main" id="{7250C722-B079-D943-20A4-A0781E494AE6}"/>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626" y="5045557"/>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grassy area with trees and buildings in the background&#10;&#10;Description automatically generated with low confidence">
            <a:extLst>
              <a:ext uri="{FF2B5EF4-FFF2-40B4-BE49-F238E27FC236}">
                <a16:creationId xmlns:a16="http://schemas.microsoft.com/office/drawing/2014/main" id="{CEDCB532-5C26-8853-49C7-4621CA5D2777}"/>
              </a:ext>
            </a:extLst>
          </p:cNvPr>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5145" y="4303375"/>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2E2DF87-8E41-4AD7-919A-3A7CF0A1414B}"/>
              </a:ext>
            </a:extLst>
          </p:cNvPr>
          <p:cNvPicPr>
            <a:picLocks/>
          </p:cNvPicPr>
          <p:nvPr/>
        </p:nvPicPr>
        <p:blipFill>
          <a:blip r:embed="rId8"/>
          <a:stretch>
            <a:fillRect/>
          </a:stretch>
        </p:blipFill>
        <p:spPr>
          <a:xfrm>
            <a:off x="8918173" y="1315300"/>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D4E32FED-364E-B432-0197-6272CD015DE1}"/>
              </a:ext>
            </a:extLst>
          </p:cNvPr>
          <p:cNvPicPr>
            <a:picLocks/>
          </p:cNvPicPr>
          <p:nvPr/>
        </p:nvPicPr>
        <p:blipFill>
          <a:blip r:embed="rId9"/>
          <a:stretch>
            <a:fillRect/>
          </a:stretch>
        </p:blipFill>
        <p:spPr>
          <a:xfrm>
            <a:off x="10109788" y="700678"/>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0A7A34EB-898A-CA9A-069C-51E00371E900}"/>
              </a:ext>
            </a:extLst>
          </p:cNvPr>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4478" y="4545748"/>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0770868B-8254-AAF2-CA0F-CB22B92AE10B}"/>
              </a:ext>
            </a:extLst>
          </p:cNvPr>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92774" y="1020307"/>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6C0EDCF7-740B-A742-D890-2BE4398284A8}"/>
              </a:ext>
            </a:extLst>
          </p:cNvPr>
          <p:cNvPicPr>
            <a:picLock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22457" y="762380"/>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D3AA3B01-9998-0B9C-EEAA-3E8EFF1F5AA4}"/>
              </a:ext>
            </a:extLst>
          </p:cNvPr>
          <p:cNvPicPr>
            <a:picLocks/>
          </p:cNvPicPr>
          <p:nvPr/>
        </p:nvPicPr>
        <p:blipFill>
          <a:blip r:embed="rId13"/>
          <a:stretch>
            <a:fillRect/>
          </a:stretch>
        </p:blipFill>
        <p:spPr>
          <a:xfrm>
            <a:off x="9908802" y="4747740"/>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7A343F27-62A1-3FCC-7957-62D9F2EA14B3}"/>
              </a:ext>
            </a:extLst>
          </p:cNvPr>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57719" y="1021289"/>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CDAD9560-9FEB-E6CA-9917-8B881388ABCF}"/>
              </a:ext>
            </a:extLst>
          </p:cNvPr>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08802" y="2873117"/>
            <a:ext cx="1800000"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154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B37D0F-58E3-9F4E-AD2D-95EADAAB12A1}"/>
              </a:ext>
            </a:extLst>
          </p:cNvPr>
          <p:cNvSpPr>
            <a:spLocks noGrp="1"/>
          </p:cNvSpPr>
          <p:nvPr>
            <p:ph type="sldNum" sz="quarter" idx="12"/>
          </p:nvPr>
        </p:nvSpPr>
        <p:spPr/>
        <p:txBody>
          <a:bodyPr/>
          <a:lstStyle/>
          <a:p>
            <a:fld id="{728FA630-0136-5B44-8DD3-D78C963C52EB}" type="slidenum">
              <a:rPr lang="en-LT" smtClean="0"/>
              <a:pPr/>
              <a:t>7</a:t>
            </a:fld>
            <a:endParaRPr lang="en-LT"/>
          </a:p>
        </p:txBody>
      </p:sp>
      <p:sp>
        <p:nvSpPr>
          <p:cNvPr id="5" name="Text Placeholder 1">
            <a:extLst>
              <a:ext uri="{FF2B5EF4-FFF2-40B4-BE49-F238E27FC236}">
                <a16:creationId xmlns:a16="http://schemas.microsoft.com/office/drawing/2014/main" id="{06DF99B7-69D5-4B81-D370-9C6367C9E96B}"/>
              </a:ext>
            </a:extLst>
          </p:cNvPr>
          <p:cNvSpPr txBox="1">
            <a:spLocks/>
          </p:cNvSpPr>
          <p:nvPr/>
        </p:nvSpPr>
        <p:spPr>
          <a:xfrm>
            <a:off x="1426637" y="124801"/>
            <a:ext cx="9768103" cy="1376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500" b="1" dirty="0">
                <a:solidFill>
                  <a:schemeClr val="bg1"/>
                </a:solidFill>
                <a:latin typeface="Arial" panose="020B0604020202020204" pitchFamily="34" charset="0"/>
                <a:cs typeface="Arial" panose="020B0604020202020204" pitchFamily="34" charset="0"/>
              </a:rPr>
              <a:t>Nepieciešamie remonta darbi</a:t>
            </a:r>
            <a:endParaRPr lang="en-LT" sz="2500" b="1" dirty="0">
              <a:solidFill>
                <a:schemeClr val="bg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1ECAC09-5774-C67C-9D77-AD470BAAADE5}"/>
              </a:ext>
            </a:extLst>
          </p:cNvPr>
          <p:cNvGraphicFramePr>
            <a:graphicFrameLocks noGrp="1"/>
          </p:cNvGraphicFramePr>
          <p:nvPr>
            <p:extLst>
              <p:ext uri="{D42A27DB-BD31-4B8C-83A1-F6EECF244321}">
                <p14:modId xmlns:p14="http://schemas.microsoft.com/office/powerpoint/2010/main" val="505790771"/>
              </p:ext>
            </p:extLst>
          </p:nvPr>
        </p:nvGraphicFramePr>
        <p:xfrm>
          <a:off x="2977199" y="2648863"/>
          <a:ext cx="5902325" cy="1371600"/>
        </p:xfrm>
        <a:graphic>
          <a:graphicData uri="http://schemas.openxmlformats.org/drawingml/2006/table">
            <a:tbl>
              <a:tblPr firstRow="1" firstCol="1" bandRow="1">
                <a:tableStyleId>{5C22544A-7EE6-4342-B048-85BDC9FD1C3A}</a:tableStyleId>
              </a:tblPr>
              <a:tblGrid>
                <a:gridCol w="987425">
                  <a:extLst>
                    <a:ext uri="{9D8B030D-6E8A-4147-A177-3AD203B41FA5}">
                      <a16:colId xmlns:a16="http://schemas.microsoft.com/office/drawing/2014/main" val="3095974249"/>
                    </a:ext>
                  </a:extLst>
                </a:gridCol>
                <a:gridCol w="4914900">
                  <a:extLst>
                    <a:ext uri="{9D8B030D-6E8A-4147-A177-3AD203B41FA5}">
                      <a16:colId xmlns:a16="http://schemas.microsoft.com/office/drawing/2014/main" val="976391021"/>
                    </a:ext>
                  </a:extLst>
                </a:gridCol>
              </a:tblGrid>
              <a:tr h="0">
                <a:tc>
                  <a:txBody>
                    <a:bodyPr/>
                    <a:lstStyle/>
                    <a:p>
                      <a:pPr algn="ctr"/>
                      <a:r>
                        <a:rPr lang="lv-LV" sz="1000">
                          <a:effectLst/>
                        </a:rPr>
                        <a:t>Nr. p.k.</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Darba veids </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4031720522"/>
                  </a:ext>
                </a:extLst>
              </a:tr>
              <a:tr h="0">
                <a:tc>
                  <a:txBody>
                    <a:bodyPr/>
                    <a:lstStyle/>
                    <a:p>
                      <a:pPr algn="ctr"/>
                      <a:r>
                        <a:rPr lang="lv-LV" sz="1000">
                          <a:effectLst/>
                        </a:rPr>
                        <a:t>1</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a:effectLst/>
                        </a:rPr>
                        <a:t>Metālā konstrukciju ugunsaizsardzības pārklājuma atjaunošana</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648328636"/>
                  </a:ext>
                </a:extLst>
              </a:tr>
              <a:tr h="0">
                <a:tc>
                  <a:txBody>
                    <a:bodyPr/>
                    <a:lstStyle/>
                    <a:p>
                      <a:pPr algn="ctr"/>
                      <a:r>
                        <a:rPr lang="lv-LV" sz="1000">
                          <a:effectLst/>
                        </a:rPr>
                        <a:t>2</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dirty="0">
                          <a:effectLst/>
                        </a:rPr>
                        <a:t>Balkonu tehniskā stāvokļa ekspertīze, akcentējot hidroizolācijas izpēte</a:t>
                      </a:r>
                      <a:endParaRPr lang="en-US" sz="12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3183550955"/>
                  </a:ext>
                </a:extLst>
              </a:tr>
              <a:tr h="0">
                <a:tc>
                  <a:txBody>
                    <a:bodyPr/>
                    <a:lstStyle/>
                    <a:p>
                      <a:pPr algn="ctr"/>
                      <a:r>
                        <a:rPr lang="lv-LV" sz="1000">
                          <a:effectLst/>
                        </a:rPr>
                        <a:t>3</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a:effectLst/>
                        </a:rPr>
                        <a:t>Ēkas apmales izveidošana, lai novadītu lietus ūdeni no pamatiem un novērstu pastiprinātu piesātināšanos ar mitrumu</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38747275"/>
                  </a:ext>
                </a:extLst>
              </a:tr>
              <a:tr h="0">
                <a:tc>
                  <a:txBody>
                    <a:bodyPr/>
                    <a:lstStyle/>
                    <a:p>
                      <a:pPr algn="ctr"/>
                      <a:r>
                        <a:rPr lang="lv-LV" sz="1000">
                          <a:effectLst/>
                        </a:rPr>
                        <a:t>4</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a:effectLst/>
                        </a:rPr>
                        <a:t>Fasādes remonta darbi</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672774094"/>
                  </a:ext>
                </a:extLst>
              </a:tr>
              <a:tr h="0">
                <a:tc>
                  <a:txBody>
                    <a:bodyPr/>
                    <a:lstStyle/>
                    <a:p>
                      <a:pPr algn="ctr"/>
                      <a:r>
                        <a:rPr lang="lv-LV" sz="1000">
                          <a:effectLst/>
                        </a:rPr>
                        <a:t>5</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dirty="0">
                          <a:effectLst/>
                        </a:rPr>
                        <a:t>Upes kanāla malas pastiprināšana, novēršot tālāku krasta eroziju bruģakmens seguma remontdarbi</a:t>
                      </a:r>
                      <a:endParaRPr lang="en-US" sz="12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1676024862"/>
                  </a:ext>
                </a:extLst>
              </a:tr>
              <a:tr h="0">
                <a:tc>
                  <a:txBody>
                    <a:bodyPr/>
                    <a:lstStyle/>
                    <a:p>
                      <a:pPr algn="ctr"/>
                      <a:r>
                        <a:rPr lang="lv-LV" sz="1000">
                          <a:effectLst/>
                        </a:rPr>
                        <a:t>6</a:t>
                      </a:r>
                      <a:endParaRPr lang="en-US" sz="1200">
                        <a:effectLst/>
                        <a:latin typeface="Times New Roman" panose="02020603050405020304" pitchFamily="18" charset="0"/>
                        <a:ea typeface="Arial Unicode MS"/>
                      </a:endParaRPr>
                    </a:p>
                  </a:txBody>
                  <a:tcPr marL="68580" marR="68580" marT="0" marB="0" anchor="ctr"/>
                </a:tc>
                <a:tc>
                  <a:txBody>
                    <a:bodyPr/>
                    <a:lstStyle/>
                    <a:p>
                      <a:r>
                        <a:rPr lang="lv-LV" sz="1000" dirty="0">
                          <a:effectLst/>
                        </a:rPr>
                        <a:t>Esošā teritorijas un pazemes autostāvvietas apgaismojuma nomaiņa uz LED</a:t>
                      </a:r>
                      <a:endParaRPr lang="en-US" sz="12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268680474"/>
                  </a:ext>
                </a:extLst>
              </a:tr>
            </a:tbl>
          </a:graphicData>
        </a:graphic>
      </p:graphicFrame>
      <p:pic>
        <p:nvPicPr>
          <p:cNvPr id="4" name="Picture 3" descr="A picture containing ceiling, composite material, steel, concrete&#10;&#10;Description automatically generated">
            <a:extLst>
              <a:ext uri="{FF2B5EF4-FFF2-40B4-BE49-F238E27FC236}">
                <a16:creationId xmlns:a16="http://schemas.microsoft.com/office/drawing/2014/main" id="{163DBC6D-6208-0EA0-03A7-E4E6C53DB85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15529" y="974890"/>
            <a:ext cx="1800000" cy="1260000"/>
          </a:xfrm>
          <a:prstGeom prst="rect">
            <a:avLst/>
          </a:prstGeom>
          <a:solidFill>
            <a:srgbClr val="FFFFFF">
              <a:shade val="85000"/>
            </a:srgbClr>
          </a:solidFill>
          <a:ln w="889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icture containing wheel, land vehicle, ceiling, vehicle&#10;&#10;Description automatically generated">
            <a:extLst>
              <a:ext uri="{FF2B5EF4-FFF2-40B4-BE49-F238E27FC236}">
                <a16:creationId xmlns:a16="http://schemas.microsoft.com/office/drawing/2014/main" id="{E396A625-C5E4-6187-0D6D-8EB7A6730670}"/>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91" y="1953155"/>
            <a:ext cx="1800000" cy="1260000"/>
          </a:xfrm>
          <a:prstGeom prst="rect">
            <a:avLst/>
          </a:prstGeom>
          <a:solidFill>
            <a:srgbClr val="FFFFFF">
              <a:shade val="85000"/>
            </a:srgbClr>
          </a:solidFill>
          <a:ln w="889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A158D838-D0A1-762E-7C76-36B660673F92}"/>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839" y="4696499"/>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A picture containing building, sky, window, outdoor&#10;&#10;Description automatically generated">
            <a:extLst>
              <a:ext uri="{FF2B5EF4-FFF2-40B4-BE49-F238E27FC236}">
                <a16:creationId xmlns:a16="http://schemas.microsoft.com/office/drawing/2014/main" id="{F9CD52EA-A50E-9BA4-4B30-9D0359DA69D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59925" y="3644846"/>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5056CFB6-913F-E5F2-7306-78DFA3EBB713}"/>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4508" y="5085816"/>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A picture containing grass, outdoor, tree, lawn&#10;&#10;Description automatically generated">
            <a:extLst>
              <a:ext uri="{FF2B5EF4-FFF2-40B4-BE49-F238E27FC236}">
                <a16:creationId xmlns:a16="http://schemas.microsoft.com/office/drawing/2014/main" id="{051B03CB-1B5B-61E3-EE00-E6A618E7E4C4}"/>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391134" y="4377720"/>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0E3C4F9F-9B33-227B-F5AB-07733960F42C}"/>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5084" y="740819"/>
            <a:ext cx="1800000" cy="1260000"/>
          </a:xfrm>
          <a:prstGeom prst="rect">
            <a:avLst/>
          </a:prstGeom>
          <a:solidFill>
            <a:srgbClr val="FFFFFF">
              <a:shade val="85000"/>
            </a:srgbClr>
          </a:solidFill>
          <a:ln w="889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A picture containing ceiling, composite material, steel, concrete&#10;&#10;Description automatically generated">
            <a:extLst>
              <a:ext uri="{FF2B5EF4-FFF2-40B4-BE49-F238E27FC236}">
                <a16:creationId xmlns:a16="http://schemas.microsoft.com/office/drawing/2014/main" id="{A6CB9C68-6E05-F239-B3DC-20484841109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11888" y="974890"/>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A picture containing wheel, land vehicle, ceiling, vehicle&#10;&#10;Description automatically generated">
            <a:extLst>
              <a:ext uri="{FF2B5EF4-FFF2-40B4-BE49-F238E27FC236}">
                <a16:creationId xmlns:a16="http://schemas.microsoft.com/office/drawing/2014/main" id="{E198DAD9-1C95-658C-E34F-17DE2EFC174A}"/>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953155"/>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a:extLst>
              <a:ext uri="{FF2B5EF4-FFF2-40B4-BE49-F238E27FC236}">
                <a16:creationId xmlns:a16="http://schemas.microsoft.com/office/drawing/2014/main" id="{B71BD8AD-6E9A-F77A-39CA-9A282C8D0B90}"/>
              </a:ext>
            </a:extLst>
          </p:cNvPr>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39173" y="3747720"/>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a:extLst>
              <a:ext uri="{FF2B5EF4-FFF2-40B4-BE49-F238E27FC236}">
                <a16:creationId xmlns:a16="http://schemas.microsoft.com/office/drawing/2014/main" id="{222E3EDA-FDD4-4DE0-8506-F34ADD757B66}"/>
              </a:ext>
            </a:extLst>
          </p:cNvPr>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2956" y="4834829"/>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descr="A building reflected in a body of water&#10;&#10;Description automatically generated with low confidence">
            <a:extLst>
              <a:ext uri="{FF2B5EF4-FFF2-40B4-BE49-F238E27FC236}">
                <a16:creationId xmlns:a16="http://schemas.microsoft.com/office/drawing/2014/main" id="{B7079659-8047-9373-297D-331BF70C5658}"/>
              </a:ext>
            </a:extLst>
          </p:cNvPr>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39173" y="2169000"/>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a:extLst>
              <a:ext uri="{FF2B5EF4-FFF2-40B4-BE49-F238E27FC236}">
                <a16:creationId xmlns:a16="http://schemas.microsoft.com/office/drawing/2014/main" id="{84453077-0EA9-9275-E772-7AC39F74DDBE}"/>
              </a:ext>
            </a:extLst>
          </p:cNvPr>
          <p:cNvPicPr>
            <a:picLock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21822" y="1058219"/>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a:extLst>
              <a:ext uri="{FF2B5EF4-FFF2-40B4-BE49-F238E27FC236}">
                <a16:creationId xmlns:a16="http://schemas.microsoft.com/office/drawing/2014/main" id="{81620F94-9D6E-D0B0-F653-E67DD53E56B3}"/>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2091" y="740819"/>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8">
            <a:extLst>
              <a:ext uri="{FF2B5EF4-FFF2-40B4-BE49-F238E27FC236}">
                <a16:creationId xmlns:a16="http://schemas.microsoft.com/office/drawing/2014/main" id="{F9F1076E-58AD-9931-FAD7-C5DE1DE46BFC}"/>
              </a:ext>
            </a:extLst>
          </p:cNvPr>
          <p:cNvPicPr>
            <a:picLock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12091" y="1285136"/>
            <a:ext cx="1800000" cy="12600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87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AD0F-ACE3-1E45-8532-CAAD9D1D44D9}"/>
              </a:ext>
            </a:extLst>
          </p:cNvPr>
          <p:cNvSpPr>
            <a:spLocks noGrp="1"/>
          </p:cNvSpPr>
          <p:nvPr>
            <p:ph type="title"/>
          </p:nvPr>
        </p:nvSpPr>
        <p:spPr>
          <a:xfrm>
            <a:off x="3036163" y="187318"/>
            <a:ext cx="8583422" cy="1325563"/>
          </a:xfrm>
        </p:spPr>
        <p:txBody>
          <a:bodyPr>
            <a:normAutofit/>
          </a:bodyPr>
          <a:lstStyle/>
          <a:p>
            <a:r>
              <a:rPr lang="lv-LV" sz="2500" dirty="0"/>
              <a:t>Atskaite par uzkrājuma fonda apgrozījumu 2022.g.</a:t>
            </a:r>
            <a:endParaRPr lang="en-LT" sz="2500" dirty="0"/>
          </a:p>
        </p:txBody>
      </p:sp>
      <p:sp>
        <p:nvSpPr>
          <p:cNvPr id="3" name="Slide Number Placeholder 2">
            <a:extLst>
              <a:ext uri="{FF2B5EF4-FFF2-40B4-BE49-F238E27FC236}">
                <a16:creationId xmlns:a16="http://schemas.microsoft.com/office/drawing/2014/main" id="{BF905FDD-0A04-714A-A4F7-6245F8732C49}"/>
              </a:ext>
            </a:extLst>
          </p:cNvPr>
          <p:cNvSpPr>
            <a:spLocks noGrp="1"/>
          </p:cNvSpPr>
          <p:nvPr>
            <p:ph type="sldNum" sz="quarter" idx="12"/>
          </p:nvPr>
        </p:nvSpPr>
        <p:spPr/>
        <p:txBody>
          <a:bodyPr/>
          <a:lstStyle/>
          <a:p>
            <a:fld id="{728FA630-0136-5B44-8DD3-D78C963C52EB}" type="slidenum">
              <a:rPr lang="en-LT" smtClean="0"/>
              <a:pPr/>
              <a:t>8</a:t>
            </a:fld>
            <a:endParaRPr lang="en-LT"/>
          </a:p>
        </p:txBody>
      </p:sp>
      <p:graphicFrame>
        <p:nvGraphicFramePr>
          <p:cNvPr id="5" name="Table 4">
            <a:extLst>
              <a:ext uri="{FF2B5EF4-FFF2-40B4-BE49-F238E27FC236}">
                <a16:creationId xmlns:a16="http://schemas.microsoft.com/office/drawing/2014/main" id="{13CBDC85-508C-1174-2975-0540F853CFB3}"/>
              </a:ext>
            </a:extLst>
          </p:cNvPr>
          <p:cNvGraphicFramePr>
            <a:graphicFrameLocks noGrp="1"/>
          </p:cNvGraphicFramePr>
          <p:nvPr>
            <p:extLst>
              <p:ext uri="{D42A27DB-BD31-4B8C-83A1-F6EECF244321}">
                <p14:modId xmlns:p14="http://schemas.microsoft.com/office/powerpoint/2010/main" val="2957122469"/>
              </p:ext>
            </p:extLst>
          </p:nvPr>
        </p:nvGraphicFramePr>
        <p:xfrm>
          <a:off x="130861" y="1522204"/>
          <a:ext cx="6189980" cy="3200716"/>
        </p:xfrm>
        <a:graphic>
          <a:graphicData uri="http://schemas.openxmlformats.org/drawingml/2006/table">
            <a:tbl>
              <a:tblPr firstRow="1" firstCol="1" bandRow="1">
                <a:tableStyleId>{5C22544A-7EE6-4342-B048-85BDC9FD1C3A}</a:tableStyleId>
              </a:tblPr>
              <a:tblGrid>
                <a:gridCol w="894080">
                  <a:extLst>
                    <a:ext uri="{9D8B030D-6E8A-4147-A177-3AD203B41FA5}">
                      <a16:colId xmlns:a16="http://schemas.microsoft.com/office/drawing/2014/main" val="2005658281"/>
                    </a:ext>
                  </a:extLst>
                </a:gridCol>
                <a:gridCol w="803275">
                  <a:extLst>
                    <a:ext uri="{9D8B030D-6E8A-4147-A177-3AD203B41FA5}">
                      <a16:colId xmlns:a16="http://schemas.microsoft.com/office/drawing/2014/main" val="3640576463"/>
                    </a:ext>
                  </a:extLst>
                </a:gridCol>
                <a:gridCol w="838200">
                  <a:extLst>
                    <a:ext uri="{9D8B030D-6E8A-4147-A177-3AD203B41FA5}">
                      <a16:colId xmlns:a16="http://schemas.microsoft.com/office/drawing/2014/main" val="2320168184"/>
                    </a:ext>
                  </a:extLst>
                </a:gridCol>
                <a:gridCol w="966470">
                  <a:extLst>
                    <a:ext uri="{9D8B030D-6E8A-4147-A177-3AD203B41FA5}">
                      <a16:colId xmlns:a16="http://schemas.microsoft.com/office/drawing/2014/main" val="3168779381"/>
                    </a:ext>
                  </a:extLst>
                </a:gridCol>
                <a:gridCol w="942340">
                  <a:extLst>
                    <a:ext uri="{9D8B030D-6E8A-4147-A177-3AD203B41FA5}">
                      <a16:colId xmlns:a16="http://schemas.microsoft.com/office/drawing/2014/main" val="655782491"/>
                    </a:ext>
                  </a:extLst>
                </a:gridCol>
                <a:gridCol w="942340">
                  <a:extLst>
                    <a:ext uri="{9D8B030D-6E8A-4147-A177-3AD203B41FA5}">
                      <a16:colId xmlns:a16="http://schemas.microsoft.com/office/drawing/2014/main" val="2515226102"/>
                    </a:ext>
                  </a:extLst>
                </a:gridCol>
                <a:gridCol w="803275">
                  <a:extLst>
                    <a:ext uri="{9D8B030D-6E8A-4147-A177-3AD203B41FA5}">
                      <a16:colId xmlns:a16="http://schemas.microsoft.com/office/drawing/2014/main" val="2283091996"/>
                    </a:ext>
                  </a:extLst>
                </a:gridCol>
              </a:tblGrid>
              <a:tr h="0">
                <a:tc>
                  <a:txBody>
                    <a:bodyPr/>
                    <a:lstStyle/>
                    <a:p>
                      <a:pPr algn="ctr"/>
                      <a:r>
                        <a:rPr lang="lv-LV" sz="1000">
                          <a:effectLst/>
                        </a:rPr>
                        <a:t>Māja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Atlikums perioda sākumā</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Izrakstīto rēķinu summa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Apmaksāto rēķinu summa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Izlietojums uz māju</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Izlietojums uz teritoriju*</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Atlikums perioda beigās**</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2580852810"/>
                  </a:ext>
                </a:extLst>
              </a:tr>
              <a:tr h="0">
                <a:tc>
                  <a:txBody>
                    <a:bodyPr/>
                    <a:lstStyle/>
                    <a:p>
                      <a:pPr algn="ctr"/>
                      <a:r>
                        <a:rPr lang="lv-LV" sz="1000">
                          <a:effectLst/>
                        </a:rPr>
                        <a:t>Kaivas 29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3 337.75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10 055.03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10 482.83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4 355.86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1 869.23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7 595.49 </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2453242837"/>
                  </a:ext>
                </a:extLst>
              </a:tr>
              <a:tr h="0">
                <a:tc>
                  <a:txBody>
                    <a:bodyPr/>
                    <a:lstStyle/>
                    <a:p>
                      <a:pPr algn="ctr"/>
                      <a:r>
                        <a:rPr lang="lv-LV" sz="1000">
                          <a:effectLst/>
                        </a:rPr>
                        <a:t>Kaivas 29/1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119.70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5 001.62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5 166.47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2 672.56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812.21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highlight>
                            <a:srgbClr val="FFFF00"/>
                          </a:highlight>
                        </a:rPr>
                        <a:t>1 801.40 </a:t>
                      </a:r>
                      <a:endParaRPr lang="en-US" sz="1200" dirty="0">
                        <a:effectLst/>
                        <a:highlight>
                          <a:srgbClr val="FFFF00"/>
                        </a:highlight>
                        <a:latin typeface="Times New Roman" panose="02020603050405020304" pitchFamily="18" charset="0"/>
                        <a:ea typeface="Arial Unicode MS"/>
                      </a:endParaRPr>
                    </a:p>
                  </a:txBody>
                  <a:tcPr marL="68580" marR="68580" marT="0" marB="0" anchor="b">
                    <a:solidFill>
                      <a:srgbClr val="FFFF00"/>
                    </a:solidFill>
                  </a:tcPr>
                </a:tc>
                <a:extLst>
                  <a:ext uri="{0D108BD9-81ED-4DB2-BD59-A6C34878D82A}">
                    <a16:rowId xmlns:a16="http://schemas.microsoft.com/office/drawing/2014/main" val="1415169105"/>
                  </a:ext>
                </a:extLst>
              </a:tr>
              <a:tr h="0">
                <a:tc>
                  <a:txBody>
                    <a:bodyPr/>
                    <a:lstStyle/>
                    <a:p>
                      <a:pPr algn="ctr"/>
                      <a:r>
                        <a:rPr lang="lv-LV" sz="1000">
                          <a:effectLst/>
                        </a:rPr>
                        <a:t>Kaivas 29/2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143.02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1 920.24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2 012.08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509.45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312.01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highlight>
                            <a:srgbClr val="FFFF00"/>
                          </a:highlight>
                        </a:rPr>
                        <a:t>1 333.64 </a:t>
                      </a:r>
                      <a:endParaRPr lang="en-US" sz="1200" dirty="0">
                        <a:effectLst/>
                        <a:highlight>
                          <a:srgbClr val="FFFF00"/>
                        </a:highlight>
                        <a:latin typeface="Times New Roman" panose="02020603050405020304" pitchFamily="18" charset="0"/>
                        <a:ea typeface="Arial Unicode MS"/>
                      </a:endParaRPr>
                    </a:p>
                  </a:txBody>
                  <a:tcPr marL="68580" marR="68580" marT="0" marB="0" anchor="b">
                    <a:solidFill>
                      <a:srgbClr val="FFFF00"/>
                    </a:solidFill>
                  </a:tcPr>
                </a:tc>
                <a:extLst>
                  <a:ext uri="{0D108BD9-81ED-4DB2-BD59-A6C34878D82A}">
                    <a16:rowId xmlns:a16="http://schemas.microsoft.com/office/drawing/2014/main" val="1308433303"/>
                  </a:ext>
                </a:extLst>
              </a:tr>
              <a:tr h="0">
                <a:tc>
                  <a:txBody>
                    <a:bodyPr/>
                    <a:lstStyle/>
                    <a:p>
                      <a:pPr algn="ctr"/>
                      <a:r>
                        <a:rPr lang="lv-LV" sz="1000">
                          <a:effectLst/>
                        </a:rPr>
                        <a:t>Kaivas 29/3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1 415.10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1 916.90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2 046.38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746.04 </a:t>
                      </a:r>
                      <a:endParaRPr lang="en-US" sz="1200" dirty="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311.45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highlight>
                            <a:srgbClr val="FFFF00"/>
                          </a:highlight>
                        </a:rPr>
                        <a:t>2 403.99 </a:t>
                      </a:r>
                      <a:endParaRPr lang="en-US" sz="1200" dirty="0">
                        <a:effectLst/>
                        <a:highlight>
                          <a:srgbClr val="FFFF00"/>
                        </a:highlight>
                        <a:latin typeface="Times New Roman" panose="02020603050405020304" pitchFamily="18" charset="0"/>
                        <a:ea typeface="Arial Unicode MS"/>
                      </a:endParaRPr>
                    </a:p>
                  </a:txBody>
                  <a:tcPr marL="68580" marR="68580" marT="0" marB="0" anchor="b">
                    <a:solidFill>
                      <a:srgbClr val="FFFF00"/>
                    </a:solidFill>
                  </a:tcPr>
                </a:tc>
                <a:extLst>
                  <a:ext uri="{0D108BD9-81ED-4DB2-BD59-A6C34878D82A}">
                    <a16:rowId xmlns:a16="http://schemas.microsoft.com/office/drawing/2014/main" val="1201274078"/>
                  </a:ext>
                </a:extLst>
              </a:tr>
              <a:tr h="0">
                <a:tc>
                  <a:txBody>
                    <a:bodyPr/>
                    <a:lstStyle/>
                    <a:p>
                      <a:pPr algn="ctr"/>
                      <a:r>
                        <a:rPr lang="lv-LV" sz="1000">
                          <a:effectLst/>
                        </a:rPr>
                        <a:t>Kaivas 29/4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1 659.93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1 216.27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1 257.90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427.81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433.56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highlight>
                            <a:srgbClr val="FFFF00"/>
                          </a:highlight>
                        </a:rPr>
                        <a:t>2 056.46 </a:t>
                      </a:r>
                      <a:endParaRPr lang="en-US" sz="1200" dirty="0">
                        <a:effectLst/>
                        <a:highlight>
                          <a:srgbClr val="FFFF00"/>
                        </a:highlight>
                        <a:latin typeface="Times New Roman" panose="02020603050405020304" pitchFamily="18" charset="0"/>
                        <a:ea typeface="Arial Unicode MS"/>
                      </a:endParaRPr>
                    </a:p>
                  </a:txBody>
                  <a:tcPr marL="68580" marR="68580" marT="0" marB="0" anchor="b">
                    <a:solidFill>
                      <a:srgbClr val="FFFF00"/>
                    </a:solidFill>
                  </a:tcPr>
                </a:tc>
                <a:extLst>
                  <a:ext uri="{0D108BD9-81ED-4DB2-BD59-A6C34878D82A}">
                    <a16:rowId xmlns:a16="http://schemas.microsoft.com/office/drawing/2014/main" val="4188764897"/>
                  </a:ext>
                </a:extLst>
              </a:tr>
              <a:tr h="133481">
                <a:tc>
                  <a:txBody>
                    <a:bodyPr/>
                    <a:lstStyle/>
                    <a:p>
                      <a:pPr algn="ctr"/>
                      <a:r>
                        <a:rPr lang="lv-LV" sz="1000">
                          <a:effectLst/>
                        </a:rPr>
                        <a:t>Kaivas 31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4 752.94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8 019.96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8 340.54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3 465.61 </a:t>
                      </a:r>
                      <a:endParaRPr lang="en-US" sz="1200" dirty="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1 844.60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7 783.27 </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2206680544"/>
                  </a:ext>
                </a:extLst>
              </a:tr>
              <a:tr h="0">
                <a:tc>
                  <a:txBody>
                    <a:bodyPr/>
                    <a:lstStyle/>
                    <a:p>
                      <a:pPr algn="ctr"/>
                      <a:r>
                        <a:rPr lang="lv-LV" sz="1000">
                          <a:effectLst/>
                        </a:rPr>
                        <a:t>Kaivas 31/1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198.61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1 134.29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1 142.04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852.11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433.56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54.98 </a:t>
                      </a:r>
                      <a:endParaRPr lang="en-US" sz="1200" dirty="0">
                        <a:effectLst/>
                        <a:latin typeface="Times New Roman" panose="02020603050405020304" pitchFamily="18" charset="0"/>
                        <a:ea typeface="Arial Unicode MS"/>
                      </a:endParaRPr>
                    </a:p>
                  </a:txBody>
                  <a:tcPr marL="68580" marR="68580" marT="0" marB="0" anchor="b">
                    <a:solidFill>
                      <a:schemeClr val="accent3">
                        <a:lumMod val="75000"/>
                      </a:schemeClr>
                    </a:solidFill>
                  </a:tcPr>
                </a:tc>
                <a:extLst>
                  <a:ext uri="{0D108BD9-81ED-4DB2-BD59-A6C34878D82A}">
                    <a16:rowId xmlns:a16="http://schemas.microsoft.com/office/drawing/2014/main" val="2298924353"/>
                  </a:ext>
                </a:extLst>
              </a:tr>
              <a:tr h="0">
                <a:tc>
                  <a:txBody>
                    <a:bodyPr/>
                    <a:lstStyle/>
                    <a:p>
                      <a:pPr algn="ctr"/>
                      <a:r>
                        <a:rPr lang="lv-LV" sz="1000">
                          <a:effectLst/>
                        </a:rPr>
                        <a:t>Kaivas 31/2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926.99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2 383.44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2 509.64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533.92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430.76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2 471.95 </a:t>
                      </a:r>
                      <a:endParaRPr lang="en-US" sz="1200" dirty="0">
                        <a:effectLst/>
                        <a:latin typeface="Times New Roman" panose="02020603050405020304" pitchFamily="18" charset="0"/>
                        <a:ea typeface="Arial Unicode MS"/>
                      </a:endParaRPr>
                    </a:p>
                  </a:txBody>
                  <a:tcPr marL="68580" marR="68580" marT="0" marB="0" anchor="b">
                    <a:solidFill>
                      <a:schemeClr val="accent3">
                        <a:lumMod val="75000"/>
                      </a:schemeClr>
                    </a:solidFill>
                  </a:tcPr>
                </a:tc>
                <a:extLst>
                  <a:ext uri="{0D108BD9-81ED-4DB2-BD59-A6C34878D82A}">
                    <a16:rowId xmlns:a16="http://schemas.microsoft.com/office/drawing/2014/main" val="609638582"/>
                  </a:ext>
                </a:extLst>
              </a:tr>
              <a:tr h="0">
                <a:tc>
                  <a:txBody>
                    <a:bodyPr/>
                    <a:lstStyle/>
                    <a:p>
                      <a:pPr algn="ctr"/>
                      <a:r>
                        <a:rPr lang="lv-LV" sz="1000">
                          <a:effectLst/>
                        </a:rPr>
                        <a:t>Kaivas 31/3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1 533.01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1 129.34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1 172.77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487.82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431.88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1 786.08 </a:t>
                      </a:r>
                      <a:endParaRPr lang="en-US" sz="1200" dirty="0">
                        <a:effectLst/>
                        <a:latin typeface="Times New Roman" panose="02020603050405020304" pitchFamily="18" charset="0"/>
                        <a:ea typeface="Arial Unicode MS"/>
                      </a:endParaRPr>
                    </a:p>
                  </a:txBody>
                  <a:tcPr marL="68580" marR="68580" marT="0" marB="0" anchor="b">
                    <a:solidFill>
                      <a:schemeClr val="accent3">
                        <a:lumMod val="75000"/>
                      </a:schemeClr>
                    </a:solidFill>
                  </a:tcPr>
                </a:tc>
                <a:extLst>
                  <a:ext uri="{0D108BD9-81ED-4DB2-BD59-A6C34878D82A}">
                    <a16:rowId xmlns:a16="http://schemas.microsoft.com/office/drawing/2014/main" val="2869796916"/>
                  </a:ext>
                </a:extLst>
              </a:tr>
              <a:tr h="0">
                <a:tc>
                  <a:txBody>
                    <a:bodyPr/>
                    <a:lstStyle/>
                    <a:p>
                      <a:pPr algn="ctr"/>
                      <a:r>
                        <a:rPr lang="lv-LV" sz="1000">
                          <a:effectLst/>
                        </a:rPr>
                        <a:t>Kaivas 31/4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833.20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1 926.19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2 026.07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618.90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313.13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1 927.24 </a:t>
                      </a:r>
                      <a:endParaRPr lang="en-US" sz="1200" dirty="0">
                        <a:effectLst/>
                        <a:latin typeface="Times New Roman" panose="02020603050405020304" pitchFamily="18" charset="0"/>
                        <a:ea typeface="Arial Unicode MS"/>
                      </a:endParaRPr>
                    </a:p>
                  </a:txBody>
                  <a:tcPr marL="68580" marR="68580" marT="0" marB="0" anchor="b">
                    <a:solidFill>
                      <a:schemeClr val="accent3">
                        <a:lumMod val="75000"/>
                      </a:schemeClr>
                    </a:solidFill>
                  </a:tcPr>
                </a:tc>
                <a:extLst>
                  <a:ext uri="{0D108BD9-81ED-4DB2-BD59-A6C34878D82A}">
                    <a16:rowId xmlns:a16="http://schemas.microsoft.com/office/drawing/2014/main" val="1698364692"/>
                  </a:ext>
                </a:extLst>
              </a:tr>
              <a:tr h="152716">
                <a:tc>
                  <a:txBody>
                    <a:bodyPr/>
                    <a:lstStyle/>
                    <a:p>
                      <a:pPr algn="ctr"/>
                      <a:r>
                        <a:rPr lang="lv-LV" sz="1000">
                          <a:effectLst/>
                        </a:rPr>
                        <a:t>Kaivas 31/5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1 261.13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1 446.70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1 490.02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972.86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235.27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1 543.02 </a:t>
                      </a:r>
                      <a:endParaRPr lang="en-US" sz="1200" dirty="0">
                        <a:effectLst/>
                        <a:latin typeface="Times New Roman" panose="02020603050405020304" pitchFamily="18" charset="0"/>
                        <a:ea typeface="Arial Unicode MS"/>
                      </a:endParaRPr>
                    </a:p>
                  </a:txBody>
                  <a:tcPr marL="68580" marR="68580" marT="0" marB="0" anchor="b">
                    <a:solidFill>
                      <a:schemeClr val="accent3">
                        <a:lumMod val="75000"/>
                      </a:schemeClr>
                    </a:solidFill>
                  </a:tcPr>
                </a:tc>
                <a:extLst>
                  <a:ext uri="{0D108BD9-81ED-4DB2-BD59-A6C34878D82A}">
                    <a16:rowId xmlns:a16="http://schemas.microsoft.com/office/drawing/2014/main" val="1792718055"/>
                  </a:ext>
                </a:extLst>
              </a:tr>
              <a:tr h="0">
                <a:tc>
                  <a:txBody>
                    <a:bodyPr/>
                    <a:lstStyle/>
                    <a:p>
                      <a:pPr algn="ctr"/>
                      <a:r>
                        <a:rPr lang="lv-LV" sz="1000">
                          <a:effectLst/>
                        </a:rPr>
                        <a:t>Kaivas 33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1 937.30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5 782.79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6 078.02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3 075.51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1 887.74 </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3 052.07 </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431197979"/>
                  </a:ext>
                </a:extLst>
              </a:tr>
              <a:tr h="0">
                <a:tc>
                  <a:txBody>
                    <a:bodyPr/>
                    <a:lstStyle/>
                    <a:p>
                      <a:pPr algn="ctr"/>
                      <a:r>
                        <a:rPr lang="lv-LV" sz="1000">
                          <a:effectLst/>
                        </a:rPr>
                        <a:t>Kaivas 33/1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-161.74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2 016.78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2 125.71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951.18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770.78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242.01 </a:t>
                      </a:r>
                      <a:endParaRPr lang="en-US" sz="1200" dirty="0">
                        <a:effectLst/>
                        <a:latin typeface="Times New Roman" panose="02020603050405020304" pitchFamily="18" charset="0"/>
                        <a:ea typeface="Arial Unicode MS"/>
                      </a:endParaRPr>
                    </a:p>
                  </a:txBody>
                  <a:tcPr marL="68580" marR="68580" marT="0" marB="0" anchor="b">
                    <a:solidFill>
                      <a:srgbClr val="00B0F0"/>
                    </a:solidFill>
                  </a:tcPr>
                </a:tc>
                <a:extLst>
                  <a:ext uri="{0D108BD9-81ED-4DB2-BD59-A6C34878D82A}">
                    <a16:rowId xmlns:a16="http://schemas.microsoft.com/office/drawing/2014/main" val="2923269171"/>
                  </a:ext>
                </a:extLst>
              </a:tr>
              <a:tr h="0">
                <a:tc>
                  <a:txBody>
                    <a:bodyPr/>
                    <a:lstStyle/>
                    <a:p>
                      <a:pPr algn="ctr"/>
                      <a:r>
                        <a:rPr lang="lv-LV" sz="1000">
                          <a:effectLst/>
                        </a:rPr>
                        <a:t>Kaivas 33/2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640.03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832.80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883.68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922.22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318.73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282.76 </a:t>
                      </a:r>
                      <a:endParaRPr lang="en-US" sz="1200" dirty="0">
                        <a:effectLst/>
                        <a:latin typeface="Times New Roman" panose="02020603050405020304" pitchFamily="18" charset="0"/>
                        <a:ea typeface="Arial Unicode MS"/>
                      </a:endParaRPr>
                    </a:p>
                  </a:txBody>
                  <a:tcPr marL="68580" marR="68580" marT="0" marB="0" anchor="b">
                    <a:solidFill>
                      <a:srgbClr val="00B0F0"/>
                    </a:solidFill>
                  </a:tcPr>
                </a:tc>
                <a:extLst>
                  <a:ext uri="{0D108BD9-81ED-4DB2-BD59-A6C34878D82A}">
                    <a16:rowId xmlns:a16="http://schemas.microsoft.com/office/drawing/2014/main" val="908757621"/>
                  </a:ext>
                </a:extLst>
              </a:tr>
              <a:tr h="0">
                <a:tc>
                  <a:txBody>
                    <a:bodyPr/>
                    <a:lstStyle/>
                    <a:p>
                      <a:pPr algn="ctr"/>
                      <a:r>
                        <a:rPr lang="lv-LV" sz="1000">
                          <a:effectLst/>
                        </a:rPr>
                        <a:t>Kaivas 33/3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471.17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1 470.29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1 519.08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272.15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238.63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1 479.47 </a:t>
                      </a:r>
                      <a:endParaRPr lang="en-US" sz="1200" dirty="0">
                        <a:effectLst/>
                        <a:latin typeface="Times New Roman" panose="02020603050405020304" pitchFamily="18" charset="0"/>
                        <a:ea typeface="Arial Unicode MS"/>
                      </a:endParaRPr>
                    </a:p>
                  </a:txBody>
                  <a:tcPr marL="68580" marR="68580" marT="0" marB="0" anchor="b">
                    <a:solidFill>
                      <a:srgbClr val="00B0F0"/>
                    </a:solidFill>
                  </a:tcPr>
                </a:tc>
                <a:extLst>
                  <a:ext uri="{0D108BD9-81ED-4DB2-BD59-A6C34878D82A}">
                    <a16:rowId xmlns:a16="http://schemas.microsoft.com/office/drawing/2014/main" val="3883440473"/>
                  </a:ext>
                </a:extLst>
              </a:tr>
              <a:tr h="0">
                <a:tc>
                  <a:txBody>
                    <a:bodyPr/>
                    <a:lstStyle/>
                    <a:p>
                      <a:pPr algn="ctr"/>
                      <a:r>
                        <a:rPr lang="lv-LV" sz="1000">
                          <a:effectLst/>
                        </a:rPr>
                        <a:t>Kaivas 33/4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484.61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836.02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875.91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597.76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319.85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442.91 </a:t>
                      </a:r>
                      <a:endParaRPr lang="en-US" sz="1200" dirty="0">
                        <a:effectLst/>
                        <a:latin typeface="Times New Roman" panose="02020603050405020304" pitchFamily="18" charset="0"/>
                        <a:ea typeface="Arial Unicode MS"/>
                      </a:endParaRPr>
                    </a:p>
                  </a:txBody>
                  <a:tcPr marL="68580" marR="68580" marT="0" marB="0" anchor="b">
                    <a:solidFill>
                      <a:srgbClr val="00B0F0"/>
                    </a:solidFill>
                  </a:tcPr>
                </a:tc>
                <a:extLst>
                  <a:ext uri="{0D108BD9-81ED-4DB2-BD59-A6C34878D82A}">
                    <a16:rowId xmlns:a16="http://schemas.microsoft.com/office/drawing/2014/main" val="286975571"/>
                  </a:ext>
                </a:extLst>
              </a:tr>
              <a:tr h="0">
                <a:tc>
                  <a:txBody>
                    <a:bodyPr/>
                    <a:lstStyle/>
                    <a:p>
                      <a:pPr algn="ctr"/>
                      <a:r>
                        <a:rPr lang="lv-LV" sz="1000">
                          <a:effectLst/>
                        </a:rPr>
                        <a:t>Kaivas 33/5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503.23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626.90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673.64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332.20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239.75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604.92 </a:t>
                      </a:r>
                      <a:endParaRPr lang="en-US" sz="1200" dirty="0">
                        <a:effectLst/>
                        <a:latin typeface="Times New Roman" panose="02020603050405020304" pitchFamily="18" charset="0"/>
                        <a:ea typeface="Arial Unicode MS"/>
                      </a:endParaRPr>
                    </a:p>
                  </a:txBody>
                  <a:tcPr marL="68580" marR="68580" marT="0" marB="0" anchor="b">
                    <a:solidFill>
                      <a:srgbClr val="00B0F0"/>
                    </a:solidFill>
                  </a:tcPr>
                </a:tc>
                <a:extLst>
                  <a:ext uri="{0D108BD9-81ED-4DB2-BD59-A6C34878D82A}">
                    <a16:rowId xmlns:a16="http://schemas.microsoft.com/office/drawing/2014/main" val="2207093764"/>
                  </a:ext>
                </a:extLst>
              </a:tr>
              <a:tr h="0">
                <a:tc>
                  <a:txBody>
                    <a:bodyPr/>
                    <a:lstStyle/>
                    <a:p>
                      <a:pPr algn="ctr"/>
                      <a:r>
                        <a:rPr lang="lv-LV" sz="1000">
                          <a:effectLst/>
                        </a:rPr>
                        <a:t>Kopā</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10 027.99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23 857.78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24 901.39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10 896.98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a:effectLst/>
                        </a:rPr>
                        <a:t>5 601.57 </a:t>
                      </a:r>
                      <a:endParaRPr lang="en-US" sz="1200">
                        <a:effectLst/>
                        <a:latin typeface="Times New Roman" panose="02020603050405020304" pitchFamily="18" charset="0"/>
                        <a:ea typeface="Arial Unicode MS"/>
                      </a:endParaRPr>
                    </a:p>
                  </a:txBody>
                  <a:tcPr marL="68580" marR="68580" marT="0" marB="0" anchor="b"/>
                </a:tc>
                <a:tc>
                  <a:txBody>
                    <a:bodyPr/>
                    <a:lstStyle/>
                    <a:p>
                      <a:pPr algn="ctr"/>
                      <a:r>
                        <a:rPr lang="lv-LV" sz="1000" dirty="0">
                          <a:effectLst/>
                        </a:rPr>
                        <a:t>18 430.83 </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3906829644"/>
                  </a:ext>
                </a:extLst>
              </a:tr>
            </a:tbl>
          </a:graphicData>
        </a:graphic>
      </p:graphicFrame>
      <p:graphicFrame>
        <p:nvGraphicFramePr>
          <p:cNvPr id="6" name="Table 5">
            <a:extLst>
              <a:ext uri="{FF2B5EF4-FFF2-40B4-BE49-F238E27FC236}">
                <a16:creationId xmlns:a16="http://schemas.microsoft.com/office/drawing/2014/main" id="{5CB16E9C-8B20-C89A-27A4-E9EF7D42D5E0}"/>
              </a:ext>
            </a:extLst>
          </p:cNvPr>
          <p:cNvGraphicFramePr>
            <a:graphicFrameLocks noGrp="1"/>
          </p:cNvGraphicFramePr>
          <p:nvPr>
            <p:extLst>
              <p:ext uri="{D42A27DB-BD31-4B8C-83A1-F6EECF244321}">
                <p14:modId xmlns:p14="http://schemas.microsoft.com/office/powerpoint/2010/main" val="3516227625"/>
              </p:ext>
            </p:extLst>
          </p:nvPr>
        </p:nvGraphicFramePr>
        <p:xfrm>
          <a:off x="6524340" y="2900158"/>
          <a:ext cx="5316855" cy="3200400"/>
        </p:xfrm>
        <a:graphic>
          <a:graphicData uri="http://schemas.openxmlformats.org/drawingml/2006/table">
            <a:tbl>
              <a:tblPr firstRow="1" firstCol="1" bandRow="1">
                <a:tableStyleId>{5C22544A-7EE6-4342-B048-85BDC9FD1C3A}</a:tableStyleId>
              </a:tblPr>
              <a:tblGrid>
                <a:gridCol w="902335">
                  <a:extLst>
                    <a:ext uri="{9D8B030D-6E8A-4147-A177-3AD203B41FA5}">
                      <a16:colId xmlns:a16="http://schemas.microsoft.com/office/drawing/2014/main" val="1229710208"/>
                    </a:ext>
                  </a:extLst>
                </a:gridCol>
                <a:gridCol w="810260">
                  <a:extLst>
                    <a:ext uri="{9D8B030D-6E8A-4147-A177-3AD203B41FA5}">
                      <a16:colId xmlns:a16="http://schemas.microsoft.com/office/drawing/2014/main" val="2361766071"/>
                    </a:ext>
                  </a:extLst>
                </a:gridCol>
                <a:gridCol w="852805">
                  <a:extLst>
                    <a:ext uri="{9D8B030D-6E8A-4147-A177-3AD203B41FA5}">
                      <a16:colId xmlns:a16="http://schemas.microsoft.com/office/drawing/2014/main" val="316488195"/>
                    </a:ext>
                  </a:extLst>
                </a:gridCol>
                <a:gridCol w="982980">
                  <a:extLst>
                    <a:ext uri="{9D8B030D-6E8A-4147-A177-3AD203B41FA5}">
                      <a16:colId xmlns:a16="http://schemas.microsoft.com/office/drawing/2014/main" val="429265184"/>
                    </a:ext>
                  </a:extLst>
                </a:gridCol>
                <a:gridCol w="958215">
                  <a:extLst>
                    <a:ext uri="{9D8B030D-6E8A-4147-A177-3AD203B41FA5}">
                      <a16:colId xmlns:a16="http://schemas.microsoft.com/office/drawing/2014/main" val="583183382"/>
                    </a:ext>
                  </a:extLst>
                </a:gridCol>
                <a:gridCol w="810260">
                  <a:extLst>
                    <a:ext uri="{9D8B030D-6E8A-4147-A177-3AD203B41FA5}">
                      <a16:colId xmlns:a16="http://schemas.microsoft.com/office/drawing/2014/main" val="1207028287"/>
                    </a:ext>
                  </a:extLst>
                </a:gridCol>
              </a:tblGrid>
              <a:tr h="0">
                <a:tc>
                  <a:txBody>
                    <a:bodyPr/>
                    <a:lstStyle/>
                    <a:p>
                      <a:pPr algn="ctr"/>
                      <a:r>
                        <a:rPr lang="lv-LV" sz="1000">
                          <a:effectLst/>
                        </a:rPr>
                        <a:t>Māja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Atlikums perioda sākumā</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Izrakstīto rēķinu summa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Apmaksāto rēķinu summa</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Izlietojums uz māju</a:t>
                      </a:r>
                      <a:endParaRPr lang="en-US" sz="1200">
                        <a:effectLst/>
                        <a:latin typeface="Times New Roman" panose="02020603050405020304" pitchFamily="18" charset="0"/>
                        <a:ea typeface="Arial Unicode MS"/>
                      </a:endParaRPr>
                    </a:p>
                  </a:txBody>
                  <a:tcPr marL="68580" marR="68580" marT="0" marB="0" anchor="ctr"/>
                </a:tc>
                <a:tc>
                  <a:txBody>
                    <a:bodyPr/>
                    <a:lstStyle/>
                    <a:p>
                      <a:pPr algn="ctr">
                        <a:tabLst>
                          <a:tab pos="2263140" algn="ctr"/>
                        </a:tabLst>
                      </a:pPr>
                      <a:r>
                        <a:rPr lang="lv-LV" sz="1000">
                          <a:effectLst/>
                        </a:rPr>
                        <a:t>Atlikums perioda beigās**</a:t>
                      </a:r>
                      <a:endParaRPr lang="en-US" sz="120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87676378"/>
                  </a:ext>
                </a:extLst>
              </a:tr>
              <a:tr h="0">
                <a:tc>
                  <a:txBody>
                    <a:bodyPr/>
                    <a:lstStyle/>
                    <a:p>
                      <a:pPr algn="ctr"/>
                      <a:r>
                        <a:rPr lang="lv-LV" sz="1000">
                          <a:effectLst/>
                        </a:rPr>
                        <a:t>Kaivas 29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3 634.11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2 211.06</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2 255.67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1 917.50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3 972.28</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4109926760"/>
                  </a:ext>
                </a:extLst>
              </a:tr>
              <a:tr h="0">
                <a:tc>
                  <a:txBody>
                    <a:bodyPr/>
                    <a:lstStyle/>
                    <a:p>
                      <a:pPr algn="ctr"/>
                      <a:r>
                        <a:rPr lang="lv-LV" sz="1000">
                          <a:effectLst/>
                        </a:rPr>
                        <a:t>Kaivas 29/1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1 027.76</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898.82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905.78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576.15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1 357.39</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42815000"/>
                  </a:ext>
                </a:extLst>
              </a:tr>
              <a:tr h="0">
                <a:tc>
                  <a:txBody>
                    <a:bodyPr/>
                    <a:lstStyle/>
                    <a:p>
                      <a:pPr algn="ctr"/>
                      <a:r>
                        <a:rPr lang="lv-LV" sz="1000">
                          <a:effectLst/>
                        </a:rPr>
                        <a:t>Kaivas 29/2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-26.88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427.41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434.44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0.00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407.56</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2007258708"/>
                  </a:ext>
                </a:extLst>
              </a:tr>
              <a:tr h="0">
                <a:tc>
                  <a:txBody>
                    <a:bodyPr/>
                    <a:lstStyle/>
                    <a:p>
                      <a:pPr algn="ctr"/>
                      <a:r>
                        <a:rPr lang="lv-LV" sz="1000">
                          <a:effectLst/>
                        </a:rPr>
                        <a:t>Kaivas 29/3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1 470.09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414.58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431.17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1 024.35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876.91</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2673744473"/>
                  </a:ext>
                </a:extLst>
              </a:tr>
              <a:tr h="53147">
                <a:tc>
                  <a:txBody>
                    <a:bodyPr/>
                    <a:lstStyle/>
                    <a:p>
                      <a:pPr algn="ctr"/>
                      <a:r>
                        <a:rPr lang="lv-LV" sz="1000">
                          <a:effectLst/>
                        </a:rPr>
                        <a:t>Kaivas 29/4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1 163.14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470.25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484.28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317.00</a:t>
                      </a:r>
                      <a:endParaRPr lang="en-US" sz="1200" dirty="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highlight>
                            <a:srgbClr val="FFFF00"/>
                          </a:highlight>
                        </a:rPr>
                        <a:t>1 330.42</a:t>
                      </a:r>
                      <a:endParaRPr lang="en-US" sz="1200" dirty="0">
                        <a:effectLst/>
                        <a:highlight>
                          <a:srgbClr val="FFFF00"/>
                        </a:highlight>
                        <a:latin typeface="Times New Roman" panose="02020603050405020304" pitchFamily="18" charset="0"/>
                        <a:ea typeface="Arial Unicode MS"/>
                      </a:endParaRPr>
                    </a:p>
                  </a:txBody>
                  <a:tcPr marL="68580" marR="68580" marT="0" marB="0" anchor="ctr">
                    <a:solidFill>
                      <a:srgbClr val="FFFF00"/>
                    </a:solidFill>
                  </a:tcPr>
                </a:tc>
                <a:extLst>
                  <a:ext uri="{0D108BD9-81ED-4DB2-BD59-A6C34878D82A}">
                    <a16:rowId xmlns:a16="http://schemas.microsoft.com/office/drawing/2014/main" val="1571113019"/>
                  </a:ext>
                </a:extLst>
              </a:tr>
              <a:tr h="0">
                <a:tc>
                  <a:txBody>
                    <a:bodyPr/>
                    <a:lstStyle/>
                    <a:p>
                      <a:pPr algn="ctr"/>
                      <a:r>
                        <a:rPr lang="lv-LV" sz="1000">
                          <a:effectLst/>
                        </a:rPr>
                        <a:t>Kaivas 31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1 850.47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2 303.96</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2 372.04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2 050.89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2 171.62</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4108905841"/>
                  </a:ext>
                </a:extLst>
              </a:tr>
              <a:tr h="0">
                <a:tc>
                  <a:txBody>
                    <a:bodyPr/>
                    <a:lstStyle/>
                    <a:p>
                      <a:pPr algn="ctr"/>
                      <a:r>
                        <a:rPr lang="lv-LV" sz="1000">
                          <a:effectLst/>
                        </a:rPr>
                        <a:t>Kaivas 31/1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1 044.43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534.64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533.24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523.80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1 053.87</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2293199816"/>
                  </a:ext>
                </a:extLst>
              </a:tr>
              <a:tr h="0">
                <a:tc>
                  <a:txBody>
                    <a:bodyPr/>
                    <a:lstStyle/>
                    <a:p>
                      <a:pPr algn="ctr"/>
                      <a:r>
                        <a:rPr lang="lv-LV" sz="1000">
                          <a:effectLst/>
                        </a:rPr>
                        <a:t>Kaivas 31/2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1 320.94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493.81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511.37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140.90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1 691.41</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1995718158"/>
                  </a:ext>
                </a:extLst>
              </a:tr>
              <a:tr h="0">
                <a:tc>
                  <a:txBody>
                    <a:bodyPr/>
                    <a:lstStyle/>
                    <a:p>
                      <a:pPr algn="ctr"/>
                      <a:r>
                        <a:rPr lang="lv-LV" sz="1000">
                          <a:effectLst/>
                        </a:rPr>
                        <a:t>Kaivas 31/3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-1 309.09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547.42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577.74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263.28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-994.63</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191627412"/>
                  </a:ext>
                </a:extLst>
              </a:tr>
              <a:tr h="0">
                <a:tc>
                  <a:txBody>
                    <a:bodyPr/>
                    <a:lstStyle/>
                    <a:p>
                      <a:pPr algn="ctr"/>
                      <a:r>
                        <a:rPr lang="lv-LV" sz="1000">
                          <a:effectLst/>
                        </a:rPr>
                        <a:t>Kaivas 31/4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662.97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384.81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405.33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588.38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479.92</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1810660752"/>
                  </a:ext>
                </a:extLst>
              </a:tr>
              <a:tr h="150801">
                <a:tc>
                  <a:txBody>
                    <a:bodyPr/>
                    <a:lstStyle/>
                    <a:p>
                      <a:pPr algn="ctr"/>
                      <a:r>
                        <a:rPr lang="lv-LV" sz="1000">
                          <a:effectLst/>
                        </a:rPr>
                        <a:t>Kaivas 31/5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131.22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343.28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344.36</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534.53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-58.95</a:t>
                      </a:r>
                      <a:endParaRPr lang="en-US" sz="1200" dirty="0">
                        <a:effectLst/>
                        <a:latin typeface="Times New Roman" panose="02020603050405020304" pitchFamily="18" charset="0"/>
                        <a:ea typeface="Arial Unicode MS"/>
                      </a:endParaRPr>
                    </a:p>
                  </a:txBody>
                  <a:tcPr marL="68580" marR="68580" marT="0" marB="0" anchor="ctr">
                    <a:solidFill>
                      <a:schemeClr val="accent3">
                        <a:lumMod val="75000"/>
                      </a:schemeClr>
                    </a:solidFill>
                  </a:tcPr>
                </a:tc>
                <a:extLst>
                  <a:ext uri="{0D108BD9-81ED-4DB2-BD59-A6C34878D82A}">
                    <a16:rowId xmlns:a16="http://schemas.microsoft.com/office/drawing/2014/main" val="1505359716"/>
                  </a:ext>
                </a:extLst>
              </a:tr>
              <a:tr h="0">
                <a:tc>
                  <a:txBody>
                    <a:bodyPr/>
                    <a:lstStyle/>
                    <a:p>
                      <a:pPr algn="ctr"/>
                      <a:r>
                        <a:rPr lang="lv-LV" sz="1000">
                          <a:effectLst/>
                        </a:rPr>
                        <a:t>Kaivas 33</a:t>
                      </a:r>
                      <a:endParaRPr lang="en-US" sz="1200">
                        <a:effectLst/>
                        <a:latin typeface="Times New Roman" panose="02020603050405020304" pitchFamily="18" charset="0"/>
                        <a:ea typeface="Arial Unicode MS"/>
                      </a:endParaRPr>
                    </a:p>
                  </a:txBody>
                  <a:tcPr marL="68580" marR="68580" marT="0" marB="0" anchor="ctr"/>
                </a:tc>
                <a:tc>
                  <a:txBody>
                    <a:bodyPr/>
                    <a:lstStyle/>
                    <a:p>
                      <a:pPr marL="59690" algn="ctr"/>
                      <a:r>
                        <a:rPr lang="lv-LV" sz="1000">
                          <a:effectLst/>
                        </a:rPr>
                        <a:t>1 184.27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2 323.75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2 387.10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1 282.34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2 289.03</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358471511"/>
                  </a:ext>
                </a:extLst>
              </a:tr>
              <a:tr h="0">
                <a:tc>
                  <a:txBody>
                    <a:bodyPr/>
                    <a:lstStyle/>
                    <a:p>
                      <a:pPr algn="ctr"/>
                      <a:r>
                        <a:rPr lang="lv-LV" sz="1000">
                          <a:effectLst/>
                        </a:rPr>
                        <a:t>Kaivas 33/1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933.32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929.52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959.99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676.68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1 216.63</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3558093806"/>
                  </a:ext>
                </a:extLst>
              </a:tr>
              <a:tr h="0">
                <a:tc>
                  <a:txBody>
                    <a:bodyPr/>
                    <a:lstStyle/>
                    <a:p>
                      <a:pPr algn="ctr"/>
                      <a:r>
                        <a:rPr lang="lv-LV" sz="1000">
                          <a:effectLst/>
                        </a:rPr>
                        <a:t>Kaivas 33/2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965.00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366.90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386.25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395.66</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955.59</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2893616147"/>
                  </a:ext>
                </a:extLst>
              </a:tr>
              <a:tr h="0">
                <a:tc>
                  <a:txBody>
                    <a:bodyPr/>
                    <a:lstStyle/>
                    <a:p>
                      <a:pPr algn="ctr"/>
                      <a:r>
                        <a:rPr lang="lv-LV" sz="1000">
                          <a:effectLst/>
                        </a:rPr>
                        <a:t>Kaivas 33/3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-44.30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270.83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276.59</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76.80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155.49</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2374263997"/>
                  </a:ext>
                </a:extLst>
              </a:tr>
              <a:tr h="0">
                <a:tc>
                  <a:txBody>
                    <a:bodyPr/>
                    <a:lstStyle/>
                    <a:p>
                      <a:pPr algn="ctr"/>
                      <a:r>
                        <a:rPr lang="lv-LV" sz="1000">
                          <a:effectLst/>
                        </a:rPr>
                        <a:t>Kaivas 33/4</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-1 711.70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371.92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376.02</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0.00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-1 335.68</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260641052"/>
                  </a:ext>
                </a:extLst>
              </a:tr>
              <a:tr h="0">
                <a:tc>
                  <a:txBody>
                    <a:bodyPr/>
                    <a:lstStyle/>
                    <a:p>
                      <a:pPr algn="ctr"/>
                      <a:r>
                        <a:rPr lang="lv-LV" sz="1000">
                          <a:effectLst/>
                        </a:rPr>
                        <a:t>Kaivas 33/5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1 041.95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384.58</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388.25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133.20</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1 297.00</a:t>
                      </a:r>
                      <a:endParaRPr lang="en-US" sz="1200" dirty="0">
                        <a:effectLst/>
                        <a:latin typeface="Times New Roman" panose="02020603050405020304" pitchFamily="18" charset="0"/>
                        <a:ea typeface="Arial Unicode MS"/>
                      </a:endParaRPr>
                    </a:p>
                  </a:txBody>
                  <a:tcPr marL="68580" marR="68580" marT="0" marB="0" anchor="ctr">
                    <a:solidFill>
                      <a:srgbClr val="00B0F0"/>
                    </a:solidFill>
                  </a:tcPr>
                </a:tc>
                <a:extLst>
                  <a:ext uri="{0D108BD9-81ED-4DB2-BD59-A6C34878D82A}">
                    <a16:rowId xmlns:a16="http://schemas.microsoft.com/office/drawing/2014/main" val="2011588084"/>
                  </a:ext>
                </a:extLst>
              </a:tr>
              <a:tr h="0">
                <a:tc>
                  <a:txBody>
                    <a:bodyPr/>
                    <a:lstStyle/>
                    <a:p>
                      <a:pPr algn="ctr"/>
                      <a:r>
                        <a:rPr lang="lv-LV" sz="1000">
                          <a:effectLst/>
                        </a:rPr>
                        <a:t>Kopā</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6 668.85</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6 838.77</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7 014.81</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a:effectLst/>
                        </a:rPr>
                        <a:t>5 250.73</a:t>
                      </a:r>
                      <a:endParaRPr lang="en-US" sz="1200">
                        <a:effectLst/>
                        <a:latin typeface="Times New Roman" panose="02020603050405020304" pitchFamily="18" charset="0"/>
                        <a:ea typeface="Arial Unicode MS"/>
                      </a:endParaRPr>
                    </a:p>
                  </a:txBody>
                  <a:tcPr marL="68580" marR="68580" marT="0" marB="0" anchor="ctr"/>
                </a:tc>
                <a:tc>
                  <a:txBody>
                    <a:bodyPr/>
                    <a:lstStyle/>
                    <a:p>
                      <a:pPr algn="ctr"/>
                      <a:r>
                        <a:rPr lang="lv-LV" sz="1000" dirty="0">
                          <a:effectLst/>
                        </a:rPr>
                        <a:t>8 432.93</a:t>
                      </a:r>
                      <a:endParaRPr lang="en-US" sz="1200" dirty="0">
                        <a:effectLst/>
                        <a:latin typeface="Times New Roman" panose="02020603050405020304" pitchFamily="18" charset="0"/>
                        <a:ea typeface="Arial Unicode MS"/>
                      </a:endParaRPr>
                    </a:p>
                  </a:txBody>
                  <a:tcPr marL="68580" marR="68580" marT="0" marB="0" anchor="ctr"/>
                </a:tc>
                <a:extLst>
                  <a:ext uri="{0D108BD9-81ED-4DB2-BD59-A6C34878D82A}">
                    <a16:rowId xmlns:a16="http://schemas.microsoft.com/office/drawing/2014/main" val="3159879632"/>
                  </a:ext>
                </a:extLst>
              </a:tr>
            </a:tbl>
          </a:graphicData>
        </a:graphic>
      </p:graphicFrame>
      <p:sp>
        <p:nvSpPr>
          <p:cNvPr id="7" name="Title 1">
            <a:extLst>
              <a:ext uri="{FF2B5EF4-FFF2-40B4-BE49-F238E27FC236}">
                <a16:creationId xmlns:a16="http://schemas.microsoft.com/office/drawing/2014/main" id="{384990E6-09AC-FEF1-2A7C-26A9CB7FE5B9}"/>
              </a:ext>
            </a:extLst>
          </p:cNvPr>
          <p:cNvSpPr txBox="1">
            <a:spLocks/>
          </p:cNvSpPr>
          <p:nvPr/>
        </p:nvSpPr>
        <p:spPr>
          <a:xfrm>
            <a:off x="374342" y="1143865"/>
            <a:ext cx="858342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a:solidFill>
                  <a:schemeClr val="bg1"/>
                </a:solidFill>
                <a:latin typeface="Arial" panose="020B0604020202020204" pitchFamily="34" charset="0"/>
                <a:ea typeface="+mj-ea"/>
                <a:cs typeface="Arial" panose="020B0604020202020204" pitchFamily="34" charset="0"/>
              </a:defRPr>
            </a:lvl1pPr>
          </a:lstStyle>
          <a:p>
            <a:r>
              <a:rPr lang="lv-LV" sz="2000" dirty="0"/>
              <a:t>Dzīvojamo māju uzkrājuma fonda apgrozījums</a:t>
            </a:r>
            <a:endParaRPr lang="en-LT" sz="2000" dirty="0"/>
          </a:p>
        </p:txBody>
      </p:sp>
      <p:sp>
        <p:nvSpPr>
          <p:cNvPr id="9" name="Title 1">
            <a:extLst>
              <a:ext uri="{FF2B5EF4-FFF2-40B4-BE49-F238E27FC236}">
                <a16:creationId xmlns:a16="http://schemas.microsoft.com/office/drawing/2014/main" id="{46AD68D5-5A2F-4E94-DDA9-A6C2EA04A215}"/>
              </a:ext>
            </a:extLst>
          </p:cNvPr>
          <p:cNvSpPr txBox="1">
            <a:spLocks/>
          </p:cNvSpPr>
          <p:nvPr/>
        </p:nvSpPr>
        <p:spPr>
          <a:xfrm>
            <a:off x="6918754" y="2531142"/>
            <a:ext cx="858342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a:solidFill>
                  <a:schemeClr val="bg1"/>
                </a:solidFill>
                <a:latin typeface="Arial" panose="020B0604020202020204" pitchFamily="34" charset="0"/>
                <a:ea typeface="+mj-ea"/>
                <a:cs typeface="Arial" panose="020B0604020202020204" pitchFamily="34" charset="0"/>
              </a:defRPr>
            </a:lvl1pPr>
          </a:lstStyle>
          <a:p>
            <a:r>
              <a:rPr lang="lv-LV" sz="2000" dirty="0"/>
              <a:t>Vārtu uzkrājuma fonda apgrozījums</a:t>
            </a:r>
            <a:endParaRPr lang="en-LT" sz="2000" dirty="0"/>
          </a:p>
        </p:txBody>
      </p:sp>
    </p:spTree>
    <p:extLst>
      <p:ext uri="{BB962C8B-B14F-4D97-AF65-F5344CB8AC3E}">
        <p14:creationId xmlns:p14="http://schemas.microsoft.com/office/powerpoint/2010/main" val="148791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AD0F-ACE3-1E45-8532-CAAD9D1D44D9}"/>
              </a:ext>
            </a:extLst>
          </p:cNvPr>
          <p:cNvSpPr>
            <a:spLocks noGrp="1"/>
          </p:cNvSpPr>
          <p:nvPr>
            <p:ph type="title"/>
          </p:nvPr>
        </p:nvSpPr>
        <p:spPr>
          <a:xfrm>
            <a:off x="2751949" y="286285"/>
            <a:ext cx="7909288" cy="1325563"/>
          </a:xfrm>
        </p:spPr>
        <p:txBody>
          <a:bodyPr>
            <a:normAutofit/>
          </a:bodyPr>
          <a:lstStyle/>
          <a:p>
            <a:r>
              <a:rPr lang="lv-LV" sz="2500" dirty="0"/>
              <a:t>Uzkrājuma fondu atlikums uz 01.04.2023.</a:t>
            </a:r>
            <a:endParaRPr lang="en-LT" sz="2500" dirty="0"/>
          </a:p>
        </p:txBody>
      </p:sp>
      <p:sp>
        <p:nvSpPr>
          <p:cNvPr id="3" name="Slide Number Placeholder 2">
            <a:extLst>
              <a:ext uri="{FF2B5EF4-FFF2-40B4-BE49-F238E27FC236}">
                <a16:creationId xmlns:a16="http://schemas.microsoft.com/office/drawing/2014/main" id="{BF905FDD-0A04-714A-A4F7-6245F8732C49}"/>
              </a:ext>
            </a:extLst>
          </p:cNvPr>
          <p:cNvSpPr>
            <a:spLocks noGrp="1"/>
          </p:cNvSpPr>
          <p:nvPr>
            <p:ph type="sldNum" sz="quarter" idx="12"/>
          </p:nvPr>
        </p:nvSpPr>
        <p:spPr/>
        <p:txBody>
          <a:bodyPr/>
          <a:lstStyle/>
          <a:p>
            <a:fld id="{728FA630-0136-5B44-8DD3-D78C963C52EB}" type="slidenum">
              <a:rPr lang="en-LT" smtClean="0"/>
              <a:pPr/>
              <a:t>9</a:t>
            </a:fld>
            <a:endParaRPr lang="en-LT"/>
          </a:p>
        </p:txBody>
      </p:sp>
      <p:sp>
        <p:nvSpPr>
          <p:cNvPr id="4" name="Text Placeholder 3">
            <a:extLst>
              <a:ext uri="{FF2B5EF4-FFF2-40B4-BE49-F238E27FC236}">
                <a16:creationId xmlns:a16="http://schemas.microsoft.com/office/drawing/2014/main" id="{7CF99B05-D39D-0B49-AB72-34905CFA0C2C}"/>
              </a:ext>
            </a:extLst>
          </p:cNvPr>
          <p:cNvSpPr>
            <a:spLocks noGrp="1"/>
          </p:cNvSpPr>
          <p:nvPr>
            <p:ph type="body" sz="quarter" idx="13"/>
          </p:nvPr>
        </p:nvSpPr>
        <p:spPr>
          <a:xfrm>
            <a:off x="838200" y="1089891"/>
            <a:ext cx="10870602" cy="5337541"/>
          </a:xfrm>
        </p:spPr>
        <p:txBody>
          <a:bodyPr>
            <a:normAutofit/>
          </a:bodyPr>
          <a:lstStyle/>
          <a:p>
            <a:r>
              <a:rPr lang="lv-LV" dirty="0"/>
              <a:t>Kaivas iela 29 k-1_ </a:t>
            </a:r>
            <a:r>
              <a:rPr lang="lv-LV" dirty="0">
                <a:solidFill>
                  <a:srgbClr val="FFFF00"/>
                </a:solidFill>
              </a:rPr>
              <a:t>1841.18 EUR (dzīvojamās mājas)		1616.44 EUR (vārtu)</a:t>
            </a:r>
          </a:p>
          <a:p>
            <a:r>
              <a:rPr lang="lv-LV" dirty="0"/>
              <a:t>Kaivas iela 29 k-2_ </a:t>
            </a:r>
            <a:r>
              <a:rPr lang="lv-LV" dirty="0">
                <a:solidFill>
                  <a:srgbClr val="FFFF00"/>
                </a:solidFill>
              </a:rPr>
              <a:t>975.29 EUR (dzīvojamās mājas)		525.17 EUR (vārtu)</a:t>
            </a:r>
          </a:p>
          <a:p>
            <a:r>
              <a:rPr lang="lv-LV" dirty="0"/>
              <a:t>Kaivas iela 29 k-3_ </a:t>
            </a:r>
            <a:r>
              <a:rPr lang="lv-LV" dirty="0">
                <a:solidFill>
                  <a:srgbClr val="FFFF00"/>
                </a:solidFill>
              </a:rPr>
              <a:t>1834.26 EUR (dzīvojamās mājas)		1004.76 EUR (vārtu)</a:t>
            </a:r>
          </a:p>
          <a:p>
            <a:r>
              <a:rPr lang="lv-LV" dirty="0"/>
              <a:t>Kaivas iela 29 k-4_ </a:t>
            </a:r>
            <a:r>
              <a:rPr lang="lv-LV" dirty="0">
                <a:solidFill>
                  <a:srgbClr val="FFFF00"/>
                </a:solidFill>
              </a:rPr>
              <a:t>2244.97 EUR (dzīvojamās mājas)		-1624.34 EUR (vārtu)</a:t>
            </a:r>
          </a:p>
          <a:p>
            <a:r>
              <a:rPr lang="lv-LV" dirty="0"/>
              <a:t>Kaivas iela 31 k-1_ </a:t>
            </a:r>
            <a:r>
              <a:rPr lang="lv-LV" dirty="0">
                <a:solidFill>
                  <a:srgbClr val="00B050"/>
                </a:solidFill>
              </a:rPr>
              <a:t>280.58 EUR (dzīvojamās mājas) 		1222.29 EUR (vārtu)</a:t>
            </a:r>
          </a:p>
          <a:p>
            <a:r>
              <a:rPr lang="lv-LV" dirty="0"/>
              <a:t>Kaivas iela 31 k-2_ </a:t>
            </a:r>
            <a:r>
              <a:rPr lang="lv-LV" dirty="0">
                <a:solidFill>
                  <a:srgbClr val="00B050"/>
                </a:solidFill>
              </a:rPr>
              <a:t>2884.58 EUR (dzīvojamās mājas) 		1760.61 EUR (vārtu)</a:t>
            </a:r>
          </a:p>
          <a:p>
            <a:r>
              <a:rPr lang="lv-LV" dirty="0"/>
              <a:t>Kaivas iela 31 k-3_ </a:t>
            </a:r>
            <a:r>
              <a:rPr lang="lv-LV" dirty="0">
                <a:solidFill>
                  <a:srgbClr val="00B050"/>
                </a:solidFill>
              </a:rPr>
              <a:t>1426.20 EUR (dzīvojamās mājas) 		-993.31 EUR (vārtu)</a:t>
            </a:r>
          </a:p>
          <a:p>
            <a:r>
              <a:rPr lang="lv-LV" dirty="0"/>
              <a:t>Kaivas iela 31 k-4_ </a:t>
            </a:r>
            <a:r>
              <a:rPr lang="lv-LV" dirty="0">
                <a:solidFill>
                  <a:srgbClr val="00B050"/>
                </a:solidFill>
              </a:rPr>
              <a:t>2143.30 EUR (dzīvojamās mājas) 		591.62 EUR (vārtu)</a:t>
            </a:r>
          </a:p>
          <a:p>
            <a:r>
              <a:rPr lang="lv-LV" dirty="0"/>
              <a:t>Kaivas iela 31 k-5_ </a:t>
            </a:r>
            <a:r>
              <a:rPr lang="lv-LV" dirty="0">
                <a:solidFill>
                  <a:srgbClr val="00B050"/>
                </a:solidFill>
              </a:rPr>
              <a:t>1675.41 EUR (dzīvojamās mājas) 		47.33 EUR (vārtu)</a:t>
            </a:r>
          </a:p>
          <a:p>
            <a:r>
              <a:rPr lang="lv-LV" dirty="0"/>
              <a:t>Kaivas iela 33 k-1_ </a:t>
            </a:r>
            <a:r>
              <a:rPr lang="lv-LV" dirty="0">
                <a:solidFill>
                  <a:schemeClr val="accent1"/>
                </a:solidFill>
              </a:rPr>
              <a:t>458.51 EUR (dzīvojamās mājas) 		1510.23 EUR (vārtu)</a:t>
            </a:r>
          </a:p>
          <a:p>
            <a:r>
              <a:rPr lang="lv-LV" dirty="0"/>
              <a:t>Kaivas iela 31 k-2_ </a:t>
            </a:r>
            <a:r>
              <a:rPr lang="lv-LV" dirty="0">
                <a:solidFill>
                  <a:schemeClr val="accent1"/>
                </a:solidFill>
              </a:rPr>
              <a:t>285.31 EUR (dzīvojamās mājas) 		1066.61 EUR (vārtu)</a:t>
            </a:r>
          </a:p>
          <a:p>
            <a:r>
              <a:rPr lang="lv-LV" dirty="0"/>
              <a:t>Kaivas iela 31 k-3_ </a:t>
            </a:r>
            <a:r>
              <a:rPr lang="lv-LV" dirty="0">
                <a:solidFill>
                  <a:schemeClr val="accent1"/>
                </a:solidFill>
              </a:rPr>
              <a:t>1084.16 EUR (dzīvojamās mājas) 		243.01 EUR (vārtu)</a:t>
            </a:r>
          </a:p>
          <a:p>
            <a:r>
              <a:rPr lang="lv-LV" dirty="0"/>
              <a:t>Kaivas iela 31 k-4_ </a:t>
            </a:r>
            <a:r>
              <a:rPr lang="lv-LV" dirty="0">
                <a:solidFill>
                  <a:schemeClr val="accent1"/>
                </a:solidFill>
              </a:rPr>
              <a:t>701.50 EUR (dzīvojamās mājas) 		-1217.04 EUR (vārtu)</a:t>
            </a:r>
          </a:p>
          <a:p>
            <a:r>
              <a:rPr lang="lv-LV" dirty="0"/>
              <a:t>Kaivas iela 31 k-5_ </a:t>
            </a:r>
            <a:r>
              <a:rPr lang="lv-LV" dirty="0">
                <a:solidFill>
                  <a:schemeClr val="accent1"/>
                </a:solidFill>
              </a:rPr>
              <a:t>362.44 EUR (dzīvojamās mājas) 		1414.02 EUR (vārtu)</a:t>
            </a:r>
          </a:p>
          <a:p>
            <a:endParaRPr lang="lv-LV" dirty="0"/>
          </a:p>
          <a:p>
            <a:endParaRPr lang="lv-LV" dirty="0"/>
          </a:p>
          <a:p>
            <a:endParaRPr lang="lv-LV" dirty="0"/>
          </a:p>
          <a:p>
            <a:endParaRPr lang="en-LT" dirty="0"/>
          </a:p>
        </p:txBody>
      </p:sp>
    </p:spTree>
    <p:extLst>
      <p:ext uri="{BB962C8B-B14F-4D97-AF65-F5344CB8AC3E}">
        <p14:creationId xmlns:p14="http://schemas.microsoft.com/office/powerpoint/2010/main" val="1029303349"/>
      </p:ext>
    </p:extLst>
  </p:cSld>
  <p:clrMapOvr>
    <a:masterClrMapping/>
  </p:clrMapOvr>
</p:sld>
</file>

<file path=ppt/theme/theme1.xml><?xml version="1.0" encoding="utf-8"?>
<a:theme xmlns:a="http://schemas.openxmlformats.org/drawingml/2006/main" name="Office Theme">
  <a:themeElements>
    <a:clrScheme name="Custom 6">
      <a:dk1>
        <a:srgbClr val="0059C7"/>
      </a:dk1>
      <a:lt1>
        <a:srgbClr val="FFFFFF"/>
      </a:lt1>
      <a:dk2>
        <a:srgbClr val="6EAFFB"/>
      </a:dk2>
      <a:lt2>
        <a:srgbClr val="E6EFF8"/>
      </a:lt2>
      <a:accent1>
        <a:srgbClr val="0059C7"/>
      </a:accent1>
      <a:accent2>
        <a:srgbClr val="6EAFFB"/>
      </a:accent2>
      <a:accent3>
        <a:srgbClr val="8AE2AD"/>
      </a:accent3>
      <a:accent4>
        <a:srgbClr val="7E7F7E"/>
      </a:accent4>
      <a:accent5>
        <a:srgbClr val="E6EFF8"/>
      </a:accent5>
      <a:accent6>
        <a:srgbClr val="8AE2AD"/>
      </a:accent6>
      <a:hlink>
        <a:srgbClr val="0059C7"/>
      </a:hlink>
      <a:folHlink>
        <a:srgbClr val="7E7F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8009AE7CD3A4B82458CC9F7E0CB7A" ma:contentTypeVersion="12" ma:contentTypeDescription="Create a new document." ma:contentTypeScope="" ma:versionID="e48bb2dea969a8c9dcc0bc621fcb09fe">
  <xsd:schema xmlns:xsd="http://www.w3.org/2001/XMLSchema" xmlns:xs="http://www.w3.org/2001/XMLSchema" xmlns:p="http://schemas.microsoft.com/office/2006/metadata/properties" xmlns:ns2="1cce7754-cd06-4600-a0a7-69b100fbb1d9" xmlns:ns3="8f48e3b9-7e5e-48c0-9fc8-d58c0ce08390" targetNamespace="http://schemas.microsoft.com/office/2006/metadata/properties" ma:root="true" ma:fieldsID="99df33d075b0ba996de29de53a21f960" ns2:_="" ns3:_="">
    <xsd:import namespace="1cce7754-cd06-4600-a0a7-69b100fbb1d9"/>
    <xsd:import namespace="8f48e3b9-7e5e-48c0-9fc8-d58c0ce083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e7754-cd06-4600-a0a7-69b100fbb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b235f53-df4a-411c-9c60-9d53a5abdcd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48e3b9-7e5e-48c0-9fc8-d58c0ce0839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c21b83e-3b1c-4c41-8c38-97f1169ec136}" ma:internalName="TaxCatchAll" ma:showField="CatchAllData" ma:web="8f48e3b9-7e5e-48c0-9fc8-d58c0ce083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ce7754-cd06-4600-a0a7-69b100fbb1d9">
      <Terms xmlns="http://schemas.microsoft.com/office/infopath/2007/PartnerControls"/>
    </lcf76f155ced4ddcb4097134ff3c332f>
    <TaxCatchAll xmlns="8f48e3b9-7e5e-48c0-9fc8-d58c0ce08390" xsi:nil="true"/>
  </documentManagement>
</p:properties>
</file>

<file path=customXml/itemProps1.xml><?xml version="1.0" encoding="utf-8"?>
<ds:datastoreItem xmlns:ds="http://schemas.openxmlformats.org/officeDocument/2006/customXml" ds:itemID="{D65D6ACC-DCAE-4224-974E-46F53388B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e7754-cd06-4600-a0a7-69b100fbb1d9"/>
    <ds:schemaRef ds:uri="8f48e3b9-7e5e-48c0-9fc8-d58c0ce083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0125BF-C239-4581-9D52-A40182C89480}">
  <ds:schemaRefs>
    <ds:schemaRef ds:uri="http://schemas.microsoft.com/sharepoint/v3/contenttype/forms"/>
  </ds:schemaRefs>
</ds:datastoreItem>
</file>

<file path=customXml/itemProps3.xml><?xml version="1.0" encoding="utf-8"?>
<ds:datastoreItem xmlns:ds="http://schemas.openxmlformats.org/officeDocument/2006/customXml" ds:itemID="{BA93A937-D6AE-4E0B-96E9-BD92EB2AAE69}">
  <ds:schemaRefs>
    <ds:schemaRef ds:uri="http://schemas.microsoft.com/office/2006/metadata/properties"/>
    <ds:schemaRef ds:uri="http://schemas.microsoft.com/office/infopath/2007/PartnerControls"/>
    <ds:schemaRef ds:uri="1cce7754-cd06-4600-a0a7-69b100fbb1d9"/>
    <ds:schemaRef ds:uri="8f48e3b9-7e5e-48c0-9fc8-d58c0ce08390"/>
  </ds:schemaRefs>
</ds:datastoreItem>
</file>

<file path=docProps/app.xml><?xml version="1.0" encoding="utf-8"?>
<Properties xmlns="http://schemas.openxmlformats.org/officeDocument/2006/extended-properties" xmlns:vt="http://schemas.openxmlformats.org/officeDocument/2006/docPropsVTypes">
  <TotalTime>600</TotalTime>
  <Words>1395</Words>
  <Application>Microsoft Office PowerPoint</Application>
  <PresentationFormat>Widescreen</PresentationFormat>
  <Paragraphs>498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Atskaite par uzkrājuma fonda apgrozījumu 2022.g.</vt:lpstr>
      <vt:lpstr>Uzkrājuma fondu atlikums uz 01.04.2023.</vt:lpstr>
      <vt:lpstr>Uzkrājuma fonds</vt:lpstr>
      <vt:lpstr>Citi jautājumi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Creative Agency</dc:creator>
  <cp:lastModifiedBy>Toms Lučins</cp:lastModifiedBy>
  <cp:revision>31</cp:revision>
  <dcterms:created xsi:type="dcterms:W3CDTF">2021-06-30T08:17:26Z</dcterms:created>
  <dcterms:modified xsi:type="dcterms:W3CDTF">2023-05-08T07:31:50Z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0x01010003D8009AE7CD3A4B82458CC9F7E0CB7A</vt:lpwstr>
  </property>
</Properties>
</file>